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46"/>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303" r:id="rId22"/>
    <p:sldId id="304" r:id="rId23"/>
    <p:sldId id="278" r:id="rId24"/>
    <p:sldId id="276" r:id="rId25"/>
    <p:sldId id="277" r:id="rId26"/>
    <p:sldId id="280" r:id="rId27"/>
    <p:sldId id="282" r:id="rId28"/>
    <p:sldId id="283" r:id="rId29"/>
    <p:sldId id="284" r:id="rId30"/>
    <p:sldId id="305" r:id="rId31"/>
    <p:sldId id="286" r:id="rId32"/>
    <p:sldId id="289" r:id="rId33"/>
    <p:sldId id="290" r:id="rId34"/>
    <p:sldId id="291" r:id="rId35"/>
    <p:sldId id="292" r:id="rId36"/>
    <p:sldId id="293" r:id="rId37"/>
    <p:sldId id="306" r:id="rId38"/>
    <p:sldId id="307" r:id="rId39"/>
    <p:sldId id="308" r:id="rId40"/>
    <p:sldId id="298" r:id="rId41"/>
    <p:sldId id="299" r:id="rId42"/>
    <p:sldId id="300" r:id="rId43"/>
    <p:sldId id="301" r:id="rId44"/>
    <p:sldId id="302"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20" autoAdjust="0"/>
    <p:restoredTop sz="72393" autoAdjust="0"/>
  </p:normalViewPr>
  <p:slideViewPr>
    <p:cSldViewPr snapToGrid="0">
      <p:cViewPr varScale="1">
        <p:scale>
          <a:sx n="80" d="100"/>
          <a:sy n="80" d="100"/>
        </p:scale>
        <p:origin x="16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BA41C8-1744-4EA6-9AB3-3E38CB2B0434}" type="datetimeFigureOut">
              <a:rPr lang="en-US" smtClean="0"/>
              <a:t>12/6/19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2F75F3-E1EC-4DC8-A602-A0A6B269ECE6}" type="slidenum">
              <a:rPr lang="en-US" smtClean="0"/>
              <a:t>‹#›</a:t>
            </a:fld>
            <a:endParaRPr lang="en-US"/>
          </a:p>
        </p:txBody>
      </p:sp>
    </p:spTree>
    <p:extLst>
      <p:ext uri="{BB962C8B-B14F-4D97-AF65-F5344CB8AC3E}">
        <p14:creationId xmlns:p14="http://schemas.microsoft.com/office/powerpoint/2010/main" val="2182981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fdic.gov/consumers/consumer/moneysmart/newsletter/index.html" TargetMode="External"/><Relationship Id="rId2" Type="http://schemas.openxmlformats.org/officeDocument/2006/relationships/slide" Target="../slides/slide39.xml"/><Relationship Id="rId1" Type="http://schemas.openxmlformats.org/officeDocument/2006/relationships/notesMaster" Target="../notesMasters/notesMaster1.xml"/><Relationship Id="rId4" Type="http://schemas.openxmlformats.org/officeDocument/2006/relationships/hyperlink" Target="http://www.cvent.com/d/lfqzrx"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5EC0E1A-C9FE-4F49-9283-4B16CD24E8C1}"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r>
              <a:rPr lang="en-US" baseline="0" dirty="0"/>
              <a:t>Good morning my name is Brittany Burroughs and I am a community affairs specialist in the outreach and program development section at FDIC. </a:t>
            </a:r>
          </a:p>
        </p:txBody>
      </p:sp>
    </p:spTree>
    <p:extLst>
      <p:ext uri="{BB962C8B-B14F-4D97-AF65-F5344CB8AC3E}">
        <p14:creationId xmlns:p14="http://schemas.microsoft.com/office/powerpoint/2010/main" val="189685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r>
              <a:rPr lang="en-US" dirty="0"/>
              <a:t>This Educator</a:t>
            </a:r>
            <a:r>
              <a:rPr lang="en-US" baseline="0" dirty="0"/>
              <a:t> Guide has six lessons with hands-on activities that engage preschool through second-grade students (roughly ages 4 through 8) in discussing and exploring introductory financial concepts.</a:t>
            </a:r>
          </a:p>
          <a:p>
            <a:pPr marL="0" indent="0" defTabSz="931774">
              <a:buFont typeface="Arial" panose="020B0604020202020204" pitchFamily="34" charset="0"/>
              <a:buNone/>
              <a:defRPr/>
            </a:pPr>
            <a:endParaRPr lang="en-US" baseline="0" dirty="0"/>
          </a:p>
          <a:p>
            <a:r>
              <a:rPr lang="en-US" baseline="0" dirty="0"/>
              <a:t>For example, in </a:t>
            </a:r>
            <a:r>
              <a:rPr lang="en-US" sz="1200" kern="1200" dirty="0">
                <a:solidFill>
                  <a:schemeClr val="tx1"/>
                </a:solidFill>
                <a:effectLst/>
                <a:latin typeface="Arial" charset="0"/>
                <a:ea typeface="+mn-ea"/>
                <a:cs typeface="+mn-cs"/>
              </a:rPr>
              <a:t>Lesson 1:</a:t>
            </a:r>
            <a:r>
              <a:rPr lang="en-US" sz="1200" kern="1200" baseline="0" dirty="0">
                <a:solidFill>
                  <a:schemeClr val="tx1"/>
                </a:solidFill>
                <a:effectLst/>
                <a:latin typeface="Arial" charset="0"/>
                <a:ea typeface="+mn-ea"/>
                <a:cs typeface="+mn-cs"/>
              </a:rPr>
              <a:t> Focuses on counting coins and understanding currency.</a:t>
            </a:r>
            <a:endParaRPr lang="en-US" baseline="0" dirty="0"/>
          </a:p>
          <a:p>
            <a:pPr defTabSz="931774">
              <a:defRPr/>
            </a:pPr>
            <a:endParaRPr lang="en-US" baseline="0" dirty="0"/>
          </a:p>
          <a:p>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73346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The Educator Guide has eight lessons for third-through fifth-grade</a:t>
            </a:r>
            <a:r>
              <a:rPr lang="en-US" baseline="0" dirty="0"/>
              <a:t> students (often ages 8 through 11).  Example: in </a:t>
            </a:r>
            <a:r>
              <a:rPr lang="en-US" sz="1200" b="1" kern="1200" dirty="0">
                <a:solidFill>
                  <a:schemeClr val="tx1"/>
                </a:solidFill>
                <a:effectLst/>
                <a:latin typeface="Arial" charset="0"/>
                <a:ea typeface="+mn-ea"/>
                <a:cs typeface="+mn-cs"/>
              </a:rPr>
              <a:t>Lesson 2: Get Set for Goals</a:t>
            </a:r>
            <a:r>
              <a:rPr lang="en-US" sz="1200" kern="1200" dirty="0">
                <a:solidFill>
                  <a:schemeClr val="tx1"/>
                </a:solidFill>
                <a:effectLst/>
                <a:latin typeface="Arial" charset="0"/>
                <a:ea typeface="+mn-ea"/>
                <a:cs typeface="+mn-cs"/>
              </a:rPr>
              <a:t>, you’ll focus on short- and long-term goals, as they relate to saving, with real-world examples. Students then set their own savings goals and they’ll also explore factors - such as advertising and peer pressure - that might influence their decisions to spend or save money.</a:t>
            </a:r>
          </a:p>
          <a:p>
            <a:pPr marL="0" indent="0">
              <a:buFont typeface="Arial" panose="020B0604020202020204" pitchFamily="34" charset="0"/>
              <a:buNone/>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12603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The Educator Guide has twelve lessons with hands-on, cross-curricular activities that engage sixth-through eighth-grade students (middle school) in discussing and exploring key financial concepts. </a:t>
            </a:r>
            <a:r>
              <a:rPr lang="en-US" dirty="0"/>
              <a:t>For example, students begin to explore career fields</a:t>
            </a:r>
            <a:r>
              <a:rPr lang="en-US" baseline="0" dirty="0"/>
              <a:t> and what thy want to do when they grow up.</a:t>
            </a:r>
          </a:p>
          <a:p>
            <a:endParaRPr lang="en-US" sz="1200" kern="1200" dirty="0">
              <a:solidFill>
                <a:schemeClr val="tx1"/>
              </a:solidFill>
              <a:effectLst/>
              <a:latin typeface="Arial" charset="0"/>
              <a:ea typeface="+mn-ea"/>
              <a:cs typeface="+mn-cs"/>
            </a:endParaRPr>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605463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The Educator Guide has twenty-two lessons for </a:t>
            </a:r>
            <a:r>
              <a:rPr lang="en-US" baseline="0" dirty="0"/>
              <a:t>ninth-through twelfth-grade students. And the lessons and topics are much more advanced.</a:t>
            </a:r>
          </a:p>
          <a:p>
            <a:pPr marL="0" indent="0">
              <a:buFont typeface="Arial" panose="020B0604020202020204" pitchFamily="34" charset="0"/>
              <a:buNone/>
            </a:pPr>
            <a:endParaRPr lang="en-US" baseline="0" dirty="0"/>
          </a:p>
          <a:p>
            <a:r>
              <a:rPr lang="en-US" baseline="0" dirty="0"/>
              <a:t>For example, student loans and purchasing an automobile are covered. As well as many other activities.</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0109116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602714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dirty="0"/>
              <a:t>The Lessons at</a:t>
            </a:r>
            <a:r>
              <a:rPr lang="en-US" baseline="0" dirty="0"/>
              <a:t> a Glance section </a:t>
            </a:r>
            <a:r>
              <a:rPr lang="en-US" dirty="0"/>
              <a:t>provides the teacher with a summary of lessons, objectives and suggested time required for each lesson.   It’s a great snapshot of what is in the curriculum and allows educators the</a:t>
            </a:r>
            <a:r>
              <a:rPr lang="en-US" baseline="0" dirty="0"/>
              <a:t> information needed to design lessons or embed financial literacy topics into existing curriculum.</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39D6EB-73EF-45D9-B02C-D378AC8AB38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9893255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pPr defTabSz="931774"/>
            <a:r>
              <a:rPr lang="en-US" dirty="0"/>
              <a:t>Extended Exploration</a:t>
            </a:r>
          </a:p>
          <a:p>
            <a:r>
              <a:rPr lang="en-US" dirty="0">
                <a:latin typeface="+mn-lt"/>
              </a:rPr>
              <a:t>On page 117-118 of the educator’s guide there are additional examples of activity ideas across subjects.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177CF34-1B17-47D9-A157-B472546470F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2283087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1788" y="698500"/>
            <a:ext cx="6194425" cy="3484563"/>
          </a:xfrm>
        </p:spPr>
      </p:sp>
      <p:sp>
        <p:nvSpPr>
          <p:cNvPr id="3" name="Notes Placeholder 2"/>
          <p:cNvSpPr>
            <a:spLocks noGrp="1"/>
          </p:cNvSpPr>
          <p:nvPr>
            <p:ph type="body" idx="1"/>
          </p:nvPr>
        </p:nvSpPr>
        <p:spPr/>
        <p:txBody>
          <a:bodyPr/>
          <a:lstStyle/>
          <a:p>
            <a:r>
              <a:rPr lang="en-US" dirty="0"/>
              <a:t>Each</a:t>
            </a:r>
            <a:r>
              <a:rPr lang="en-US" baseline="0" dirty="0"/>
              <a:t> level of the curriculum is linked to s</a:t>
            </a:r>
            <a:r>
              <a:rPr lang="en-US" dirty="0"/>
              <a:t>everal key </a:t>
            </a:r>
            <a:r>
              <a:rPr lang="en-US" baseline="0" dirty="0"/>
              <a:t>educational standards.  The National </a:t>
            </a:r>
            <a:r>
              <a:rPr lang="en-US" baseline="0" dirty="0" err="1"/>
              <a:t>Jump$tart</a:t>
            </a:r>
            <a:r>
              <a:rPr lang="en-US" baseline="0" dirty="0"/>
              <a:t> Coalition Financial Literacy Standards, Common Core standards for English Language Arts and Mathematics, National Standards in Economics by CEE and Partnership for 21</a:t>
            </a:r>
            <a:r>
              <a:rPr lang="en-US" baseline="30000" dirty="0"/>
              <a:t>st</a:t>
            </a:r>
            <a:r>
              <a:rPr lang="en-US" baseline="0" dirty="0"/>
              <a:t> Century Skills.  There is a table in the back of each level that shows direct connections to specific standards.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39D6EB-73EF-45D9-B02C-D378AC8AB38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662494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charset="0"/>
              </a:rPr>
              <a:t> </a:t>
            </a:r>
          </a:p>
          <a:p>
            <a:r>
              <a:rPr lang="en-US" dirty="0"/>
              <a:t>Earlier</a:t>
            </a:r>
            <a:r>
              <a:rPr lang="en-US" baseline="0" dirty="0"/>
              <a:t> this year</a:t>
            </a:r>
            <a:r>
              <a:rPr lang="en-US" dirty="0"/>
              <a:t>, the FDIC asked ICF to provide feedback on a new proposed format for Money Smart for Young People (MSYP) lesson plans. In addition, ICF solicited feedback from educators, who provided detailed comments on the clarity and usability of the new proposed format from the perspective of end users.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E302D5-E6EA-489F-AC34-8E3B75EB46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54339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Questions on New Curriculum?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1D0AA63-3D0E-4B1E-9ADE-0006660A6F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051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begin, let’s go over our agenda</a:t>
            </a:r>
            <a:r>
              <a:rPr lang="en-US" baseline="0" dirty="0"/>
              <a:t> for today.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7340847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lang="en-US" b="1" dirty="0"/>
              <a:t>The curriculum is available through the Teacher Online Resource</a:t>
            </a:r>
            <a:r>
              <a:rPr lang="en-US" b="1" baseline="0" dirty="0"/>
              <a:t> Center. </a:t>
            </a:r>
            <a:r>
              <a:rPr lang="en-US" sz="1200" dirty="0">
                <a:latin typeface="Arial Unicode MS" panose="020B0604020202020204" pitchFamily="34" charset="-128"/>
                <a:ea typeface="Arial Unicode MS" panose="020B0604020202020204" pitchFamily="34" charset="-128"/>
                <a:cs typeface="Arial Unicode MS" panose="020B0604020202020204" pitchFamily="34" charset="-128"/>
              </a:rPr>
              <a:t>The FDIC and CFPB collaborated to create the Teacher Online Resource Center so teachers can access resources </a:t>
            </a:r>
            <a:r>
              <a:rPr lang="en-US" sz="1200" b="0" kern="1200" dirty="0">
                <a:solidFill>
                  <a:schemeClr val="tx1"/>
                </a:solidFill>
                <a:effectLst/>
                <a:latin typeface="Arial" charset="0"/>
                <a:ea typeface="+mn-ea"/>
                <a:cs typeface="+mn-cs"/>
              </a:rPr>
              <a:t>from across FDIC and CFPB that can support financial literacy instruction.  For example, in</a:t>
            </a:r>
            <a:r>
              <a:rPr lang="en-US" sz="1200" b="0" kern="1200" baseline="0" dirty="0">
                <a:solidFill>
                  <a:schemeClr val="tx1"/>
                </a:solidFill>
                <a:effectLst/>
                <a:latin typeface="Arial" charset="0"/>
                <a:ea typeface="+mn-ea"/>
                <a:cs typeface="+mn-cs"/>
              </a:rPr>
              <a:t> addition to MS for Young People, we link to </a:t>
            </a:r>
            <a:r>
              <a:rPr lang="en-US" baseline="0" dirty="0"/>
              <a:t>Ask CFPB an interactive online tool. It gives clear, unbiased answers to common financial questions. It offers general information and explanations for financial terms. It is available in English and Spanish.</a:t>
            </a:r>
          </a:p>
          <a:p>
            <a:pPr marL="0" marR="0" lvl="0" indent="0" algn="l" defTabSz="931774" rtl="0" eaLnBrk="1" fontAlgn="base" latinLnBrk="0" hangingPunct="1">
              <a:lnSpc>
                <a:spcPct val="100000"/>
              </a:lnSpc>
              <a:spcBef>
                <a:spcPct val="30000"/>
              </a:spcBef>
              <a:spcAft>
                <a:spcPct val="0"/>
              </a:spcAft>
              <a:buClrTx/>
              <a:buSzTx/>
              <a:buFontTx/>
              <a:buNone/>
              <a:tabLst/>
              <a:defRPr/>
            </a:pPr>
            <a:endParaRPr lang="en-US" baseline="0" dirty="0"/>
          </a:p>
          <a:p>
            <a:pPr marL="0" marR="0" lvl="0" indent="0" algn="l" defTabSz="931774"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Arial" charset="0"/>
                <a:ea typeface="+mn-ea"/>
                <a:cs typeface="+mn-cs"/>
              </a:rPr>
              <a:t>Most noteworthy, I wanted to let you know the </a:t>
            </a:r>
            <a:r>
              <a:rPr lang="en-US" sz="1200" b="0" kern="1200" baseline="0" dirty="0">
                <a:solidFill>
                  <a:schemeClr val="tx1"/>
                </a:solidFill>
                <a:effectLst/>
                <a:latin typeface="Arial" charset="0"/>
                <a:ea typeface="+mn-ea"/>
                <a:cs typeface="+mn-cs"/>
              </a:rPr>
              <a:t>site features three </a:t>
            </a:r>
            <a:r>
              <a:rPr lang="en-US" sz="1200" kern="120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videos that offer ideas on how to teach about money in the classroom. </a:t>
            </a:r>
            <a:r>
              <a:rPr lang="en-US" sz="1200" kern="1200" baseline="0"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Pointers are provided in the videos on how to adapt them to different grade levels (they are filmed in a middle school setting). The three videos are:</a:t>
            </a:r>
            <a:endParaRPr lang="en-US" dirty="0"/>
          </a:p>
          <a:p>
            <a:pPr marL="171450" lvl="0" indent="-171450">
              <a:buFont typeface="Wingdings" panose="05000000000000000000" pitchFamily="2" charset="2"/>
              <a:buChar char="§"/>
            </a:pPr>
            <a:r>
              <a:rPr lang="en-US" sz="1200" i="1" kern="1200" dirty="0">
                <a:solidFill>
                  <a:schemeClr val="tx1"/>
                </a:solidFill>
                <a:effectLst/>
                <a:latin typeface="Arial" charset="0"/>
                <a:ea typeface="+mn-ea"/>
                <a:cs typeface="+mn-cs"/>
              </a:rPr>
              <a:t>“</a:t>
            </a:r>
            <a:r>
              <a:rPr lang="en-US" sz="1200" b="1" i="1" kern="1200" dirty="0">
                <a:solidFill>
                  <a:schemeClr val="tx1"/>
                </a:solidFill>
                <a:effectLst/>
                <a:latin typeface="Arial" charset="0"/>
                <a:ea typeface="+mn-ea"/>
                <a:cs typeface="+mn-cs"/>
              </a:rPr>
              <a:t>Shopping Wisely</a:t>
            </a:r>
            <a:r>
              <a:rPr lang="en-US" sz="1200" i="1" kern="1200" dirty="0">
                <a:solidFill>
                  <a:schemeClr val="tx1"/>
                </a:solidFill>
                <a:effectLst/>
                <a:latin typeface="Arial" charset="0"/>
                <a:ea typeface="+mn-ea"/>
                <a:cs typeface="+mn-cs"/>
              </a:rPr>
              <a:t>”</a:t>
            </a:r>
            <a:r>
              <a:rPr lang="en-US" sz="1200" kern="1200" dirty="0">
                <a:solidFill>
                  <a:schemeClr val="tx1"/>
                </a:solidFill>
                <a:effectLst/>
                <a:latin typeface="Arial" charset="0"/>
                <a:ea typeface="+mn-ea"/>
                <a:cs typeface="+mn-cs"/>
              </a:rPr>
              <a:t> -This video uses a simulated shopping trip to help students make better informed decisions about how to spend their money.</a:t>
            </a:r>
          </a:p>
          <a:p>
            <a:pPr marL="171450" lvl="0" indent="-171450">
              <a:buFont typeface="Wingdings" panose="05000000000000000000" pitchFamily="2" charset="2"/>
              <a:buChar char="§"/>
            </a:pPr>
            <a:r>
              <a:rPr lang="en-US" sz="1200" b="1" i="1" kern="1200" dirty="0">
                <a:solidFill>
                  <a:schemeClr val="tx1"/>
                </a:solidFill>
                <a:effectLst/>
                <a:latin typeface="Arial" charset="0"/>
                <a:ea typeface="+mn-ea"/>
                <a:cs typeface="+mn-cs"/>
              </a:rPr>
              <a:t>“Setting Savings Goals”- </a:t>
            </a:r>
            <a:r>
              <a:rPr lang="en-US" sz="1200" kern="1200" dirty="0">
                <a:solidFill>
                  <a:schemeClr val="tx1"/>
                </a:solidFill>
                <a:effectLst/>
                <a:latin typeface="Arial" charset="0"/>
                <a:ea typeface="+mn-ea"/>
                <a:cs typeface="+mn-cs"/>
              </a:rPr>
              <a:t>A teacher presents approaches to help students understand the basics of saving money.</a:t>
            </a:r>
          </a:p>
          <a:p>
            <a:pPr marL="171450" lvl="0" indent="-171450">
              <a:buFont typeface="Wingdings" panose="05000000000000000000" pitchFamily="2" charset="2"/>
              <a:buChar char="§"/>
            </a:pPr>
            <a:r>
              <a:rPr lang="en-US" sz="1200" b="1" i="1" kern="1200" dirty="0">
                <a:solidFill>
                  <a:schemeClr val="tx1"/>
                </a:solidFill>
                <a:effectLst/>
                <a:latin typeface="Arial" charset="0"/>
                <a:ea typeface="+mn-ea"/>
                <a:cs typeface="+mn-cs"/>
              </a:rPr>
              <a:t>“A Field Trip to the Bank”-</a:t>
            </a:r>
            <a:r>
              <a:rPr lang="en-US" sz="1200" kern="1200" dirty="0">
                <a:solidFill>
                  <a:schemeClr val="tx1"/>
                </a:solidFill>
                <a:effectLst/>
                <a:latin typeface="Arial" charset="0"/>
                <a:ea typeface="+mn-ea"/>
                <a:cs typeface="+mn-cs"/>
              </a:rPr>
              <a:t> A middle school class takes a field trip to the bank to learn about its operations.  </a:t>
            </a:r>
          </a:p>
          <a:p>
            <a:pPr marL="0" marR="0" lvl="0" indent="0" algn="l" defTabSz="931774"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520389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dirty="0"/>
              <a:t>The parent guide is meant to serve as a connection between the classroom and the home.  The topics covered in the classroom are identified by the lesson and an overview is given for each topic.  The information that the students have been given in the classroom is provided for the parents along with key terms and definitions.  The conversation starters are great tools to bring financial topics to the table and activate money talk at home.  </a:t>
            </a:r>
          </a:p>
          <a:p>
            <a:endParaRPr lang="en-US" dirty="0"/>
          </a:p>
          <a:p>
            <a:r>
              <a:rPr lang="en-US" dirty="0"/>
              <a:t>Our studies have found that there are parents who do not know a great deal about basic finances and the parent guide can be a very useful tool for them, not only to assist their child, but to help their own financial lives.  This can also be a great resource to use for PTA meetings, parent education nights and other community activities.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39D6EB-73EF-45D9-B02C-D378AC8AB38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142104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6488" y="698500"/>
            <a:ext cx="4645025" cy="3484563"/>
          </a:xfrm>
        </p:spPr>
      </p:sp>
      <p:sp>
        <p:nvSpPr>
          <p:cNvPr id="3" name="Notes Placeholder 2"/>
          <p:cNvSpPr>
            <a:spLocks noGrp="1"/>
          </p:cNvSpPr>
          <p:nvPr>
            <p:ph type="body" idx="1"/>
          </p:nvPr>
        </p:nvSpPr>
        <p:spPr/>
        <p:txBody>
          <a:bodyPr/>
          <a:lstStyle/>
          <a:p>
            <a:r>
              <a:rPr lang="en-US" dirty="0"/>
              <a:t>The parent guide is</a:t>
            </a:r>
            <a:r>
              <a:rPr lang="en-US" baseline="0" dirty="0"/>
              <a:t> currently being transitioned to our money smart for young people home page. The goal is to make it more accessible for parents. We want parent’s to be able to easily access it via their phone.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F39D6EB-73EF-45D9-B02C-D378AC8AB38F}"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675591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to transition to our other web based tools and</a:t>
            </a:r>
            <a:r>
              <a:rPr lang="en-US" baseline="0" dirty="0"/>
              <a:t> resources.</a:t>
            </a:r>
            <a:endParaRPr lang="en-US" dirty="0"/>
          </a:p>
          <a:p>
            <a:endParaRPr lang="en-US" dirty="0"/>
          </a:p>
          <a:p>
            <a:r>
              <a:rPr lang="en-US" dirty="0"/>
              <a:t>Our website was recently redesigned and is</a:t>
            </a:r>
            <a:r>
              <a:rPr lang="en-US" baseline="0" dirty="0"/>
              <a:t> set up under three categories Teach, Learn and Implement.</a:t>
            </a:r>
          </a:p>
          <a:p>
            <a:endParaRPr lang="en-US" baseline="0" dirty="0"/>
          </a:p>
          <a:p>
            <a:pPr marL="0" indent="0">
              <a:buNone/>
            </a:pPr>
            <a:r>
              <a:rPr lang="en-US" b="0" dirty="0"/>
              <a:t>Teach: with Money Smart for Young People, Money Smart for Adults, Money Smart for Older Adults and Money Smart for Small Business</a:t>
            </a:r>
          </a:p>
          <a:p>
            <a:pPr marL="0" indent="0">
              <a:buNone/>
            </a:pPr>
            <a:endParaRPr lang="en-US" b="0" dirty="0"/>
          </a:p>
          <a:p>
            <a:pPr marL="0" indent="0">
              <a:buNone/>
            </a:pPr>
            <a:r>
              <a:rPr lang="en-US" b="0" dirty="0"/>
              <a:t>Learn: Computer-Based Instruction and Podcast</a:t>
            </a:r>
          </a:p>
          <a:p>
            <a:pPr marL="0" indent="0">
              <a:buNone/>
            </a:pPr>
            <a:endParaRPr lang="en-US" b="0" dirty="0"/>
          </a:p>
          <a:p>
            <a:pPr marL="0" indent="0">
              <a:buNone/>
            </a:pPr>
            <a:r>
              <a:rPr lang="en-US" b="0" dirty="0"/>
              <a:t>Implement: </a:t>
            </a:r>
            <a:r>
              <a:rPr lang="en-US" dirty="0"/>
              <a:t>Money Smart News, Train-the-Trainer, Delivery Strategies</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4C4344-9C39-4FD6-85AB-166809D93E9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33360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newly updated Money Smart for Adults instructor-led curriculum provides participants with practical knowledge, skills-building opportunities, and resources they can use to manage their finances with confidence. Instructors can use it to deliver unbiased, relevant, and accurate financial education whether they are new to training or experienced trainers.</a:t>
            </a:r>
          </a:p>
          <a:p>
            <a:endParaRPr lang="en-US" dirty="0"/>
          </a:p>
          <a:p>
            <a:r>
              <a:rPr lang="en-US" dirty="0"/>
              <a:t>All of the modules are now ready to be downloaded on our teach/MSA</a:t>
            </a:r>
            <a:r>
              <a:rPr lang="en-US" baseline="0" dirty="0"/>
              <a:t> page</a:t>
            </a:r>
          </a:p>
          <a:p>
            <a:endParaRPr lang="en-US" baseline="0" dirty="0"/>
          </a:p>
          <a:p>
            <a:r>
              <a:rPr lang="en-US" baseline="0" dirty="0"/>
              <a:t>Updated in 2018 to include Mobile Banking apps and other technology based tools.</a:t>
            </a:r>
            <a:endParaRPr lang="en-US" dirty="0"/>
          </a:p>
        </p:txBody>
      </p:sp>
      <p:sp>
        <p:nvSpPr>
          <p:cNvPr id="4" name="Slide Number Placeholder 3"/>
          <p:cNvSpPr>
            <a:spLocks noGrp="1"/>
          </p:cNvSpPr>
          <p:nvPr>
            <p:ph type="sldNum" sz="quarter" idx="10"/>
          </p:nvPr>
        </p:nvSpPr>
        <p:spPr/>
        <p:txBody>
          <a:bodyPr/>
          <a:lstStyle/>
          <a:p>
            <a:fld id="{992F75F3-E1EC-4DC8-A602-A0A6B269ECE6}" type="slidenum">
              <a:rPr lang="en-US" smtClean="0"/>
              <a:t>24</a:t>
            </a:fld>
            <a:endParaRPr lang="en-US"/>
          </a:p>
        </p:txBody>
      </p:sp>
    </p:spTree>
    <p:extLst>
      <p:ext uri="{BB962C8B-B14F-4D97-AF65-F5344CB8AC3E}">
        <p14:creationId xmlns:p14="http://schemas.microsoft.com/office/powerpoint/2010/main" val="2447741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currently working</a:t>
            </a:r>
            <a:r>
              <a:rPr lang="en-US" baseline="0" dirty="0"/>
              <a:t> on making our Participant Guides into fillable PDF’s so they can be used via computer or phone. There are currently two available and we are working on making them all fillable.</a:t>
            </a:r>
            <a:endParaRPr lang="en-US" dirty="0"/>
          </a:p>
        </p:txBody>
      </p:sp>
      <p:sp>
        <p:nvSpPr>
          <p:cNvPr id="4" name="Slide Number Placeholder 3"/>
          <p:cNvSpPr>
            <a:spLocks noGrp="1"/>
          </p:cNvSpPr>
          <p:nvPr>
            <p:ph type="sldNum" sz="quarter" idx="10"/>
          </p:nvPr>
        </p:nvSpPr>
        <p:spPr/>
        <p:txBody>
          <a:bodyPr/>
          <a:lstStyle/>
          <a:p>
            <a:fld id="{992F75F3-E1EC-4DC8-A602-A0A6B269ECE6}" type="slidenum">
              <a:rPr lang="en-US" smtClean="0"/>
              <a:t>25</a:t>
            </a:fld>
            <a:endParaRPr lang="en-US"/>
          </a:p>
        </p:txBody>
      </p:sp>
    </p:spTree>
    <p:extLst>
      <p:ext uri="{BB962C8B-B14F-4D97-AF65-F5344CB8AC3E}">
        <p14:creationId xmlns:p14="http://schemas.microsoft.com/office/powerpoint/2010/main" val="402188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videos quickly orient trainers to the Money Smart materials. Train-the-Trainer videos are available for Money Smart for Adults and Money Smart for Young Adults. They are about 5 -10</a:t>
            </a:r>
            <a:r>
              <a:rPr lang="en-US" baseline="0" dirty="0"/>
              <a:t> minutes each, with the exception of a TTT on module 6: Credit Reports and Scores which is 55 minutes. Although a shorter TTT is available also. We will be doing similar videos on each module in the future.</a:t>
            </a:r>
          </a:p>
          <a:p>
            <a:endParaRPr lang="en-US" baseline="0" dirty="0"/>
          </a:p>
          <a:p>
            <a:r>
              <a:rPr lang="en-US" baseline="0" dirty="0"/>
              <a:t>In addition to the online videos, we also host quarterly TTT via webinar. You must register in advance to participate. These are more interactive as participants are available to ask questions and receive immediate answers.</a:t>
            </a:r>
          </a:p>
          <a:p>
            <a:endParaRPr lang="en-US" baseline="0" dirty="0"/>
          </a:p>
          <a:p>
            <a:r>
              <a:rPr lang="en-US" baseline="0" dirty="0"/>
              <a:t>Both the videos and information about upcoming TTT can be found on our website.</a:t>
            </a:r>
            <a:endParaRPr lang="en-US" dirty="0"/>
          </a:p>
        </p:txBody>
      </p:sp>
      <p:sp>
        <p:nvSpPr>
          <p:cNvPr id="4" name="Slide Number Placeholder 3"/>
          <p:cNvSpPr>
            <a:spLocks noGrp="1"/>
          </p:cNvSpPr>
          <p:nvPr>
            <p:ph type="sldNum" sz="quarter" idx="10"/>
          </p:nvPr>
        </p:nvSpPr>
        <p:spPr/>
        <p:txBody>
          <a:bodyPr/>
          <a:lstStyle/>
          <a:p>
            <a:fld id="{992F75F3-E1EC-4DC8-A602-A0A6B269ECE6}" type="slidenum">
              <a:rPr lang="en-US" smtClean="0"/>
              <a:t>26</a:t>
            </a:fld>
            <a:endParaRPr lang="en-US"/>
          </a:p>
        </p:txBody>
      </p:sp>
    </p:spTree>
    <p:extLst>
      <p:ext uri="{BB962C8B-B14F-4D97-AF65-F5344CB8AC3E}">
        <p14:creationId xmlns:p14="http://schemas.microsoft.com/office/powerpoint/2010/main" val="699627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15 minutes per lesson.</a:t>
            </a:r>
          </a:p>
          <a:p>
            <a:endParaRPr lang="en-US" dirty="0"/>
          </a:p>
        </p:txBody>
      </p:sp>
      <p:sp>
        <p:nvSpPr>
          <p:cNvPr id="114692" name="Footer Placeholder 1"/>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11" eaLnBrk="0" hangingPunct="0">
              <a:defRPr>
                <a:solidFill>
                  <a:schemeClr val="tx1"/>
                </a:solidFill>
                <a:latin typeface="Franklin Gothic Demi" pitchFamily="34" charset="0"/>
                <a:cs typeface="Arial" pitchFamily="34" charset="0"/>
              </a:defRPr>
            </a:lvl1pPr>
            <a:lvl2pPr marL="742909" indent="-285734" defTabSz="931811" eaLnBrk="0" hangingPunct="0">
              <a:defRPr>
                <a:solidFill>
                  <a:schemeClr val="tx1"/>
                </a:solidFill>
                <a:latin typeface="Franklin Gothic Demi" pitchFamily="34" charset="0"/>
                <a:cs typeface="Arial" pitchFamily="34" charset="0"/>
              </a:defRPr>
            </a:lvl2pPr>
            <a:lvl3pPr marL="1142937" indent="-228587" defTabSz="931811" eaLnBrk="0" hangingPunct="0">
              <a:defRPr>
                <a:solidFill>
                  <a:schemeClr val="tx1"/>
                </a:solidFill>
                <a:latin typeface="Franklin Gothic Demi" pitchFamily="34" charset="0"/>
                <a:cs typeface="Arial" pitchFamily="34" charset="0"/>
              </a:defRPr>
            </a:lvl3pPr>
            <a:lvl4pPr marL="1600111" indent="-228587" defTabSz="931811" eaLnBrk="0" hangingPunct="0">
              <a:defRPr>
                <a:solidFill>
                  <a:schemeClr val="tx1"/>
                </a:solidFill>
                <a:latin typeface="Franklin Gothic Demi" pitchFamily="34" charset="0"/>
                <a:cs typeface="Arial" pitchFamily="34" charset="0"/>
              </a:defRPr>
            </a:lvl4pPr>
            <a:lvl5pPr marL="2057287" indent="-228587" defTabSz="931811" eaLnBrk="0" hangingPunct="0">
              <a:defRPr>
                <a:solidFill>
                  <a:schemeClr val="tx1"/>
                </a:solidFill>
                <a:latin typeface="Franklin Gothic Demi" pitchFamily="34" charset="0"/>
                <a:cs typeface="Arial" pitchFamily="34" charset="0"/>
              </a:defRPr>
            </a:lvl5pPr>
            <a:lvl6pPr marL="2514461" indent="-228587" defTabSz="931811" eaLnBrk="0" fontAlgn="base" hangingPunct="0">
              <a:spcBef>
                <a:spcPct val="0"/>
              </a:spcBef>
              <a:spcAft>
                <a:spcPct val="0"/>
              </a:spcAft>
              <a:defRPr>
                <a:solidFill>
                  <a:schemeClr val="tx1"/>
                </a:solidFill>
                <a:latin typeface="Franklin Gothic Demi" pitchFamily="34" charset="0"/>
                <a:cs typeface="Arial" pitchFamily="34" charset="0"/>
              </a:defRPr>
            </a:lvl6pPr>
            <a:lvl7pPr marL="2971635" indent="-228587" defTabSz="931811" eaLnBrk="0" fontAlgn="base" hangingPunct="0">
              <a:spcBef>
                <a:spcPct val="0"/>
              </a:spcBef>
              <a:spcAft>
                <a:spcPct val="0"/>
              </a:spcAft>
              <a:defRPr>
                <a:solidFill>
                  <a:schemeClr val="tx1"/>
                </a:solidFill>
                <a:latin typeface="Franklin Gothic Demi" pitchFamily="34" charset="0"/>
                <a:cs typeface="Arial" pitchFamily="34" charset="0"/>
              </a:defRPr>
            </a:lvl7pPr>
            <a:lvl8pPr marL="3428811" indent="-228587" defTabSz="931811" eaLnBrk="0" fontAlgn="base" hangingPunct="0">
              <a:spcBef>
                <a:spcPct val="0"/>
              </a:spcBef>
              <a:spcAft>
                <a:spcPct val="0"/>
              </a:spcAft>
              <a:defRPr>
                <a:solidFill>
                  <a:schemeClr val="tx1"/>
                </a:solidFill>
                <a:latin typeface="Franklin Gothic Demi" pitchFamily="34" charset="0"/>
                <a:cs typeface="Arial" pitchFamily="34" charset="0"/>
              </a:defRPr>
            </a:lvl8pPr>
            <a:lvl9pPr marL="3885985" indent="-228587" defTabSz="931811" eaLnBrk="0" fontAlgn="base" hangingPunct="0">
              <a:spcBef>
                <a:spcPct val="0"/>
              </a:spcBef>
              <a:spcAft>
                <a:spcPct val="0"/>
              </a:spcAft>
              <a:defRPr>
                <a:solidFill>
                  <a:schemeClr val="tx1"/>
                </a:solidFill>
                <a:latin typeface="Franklin Gothic Demi" pitchFamily="34" charset="0"/>
                <a:cs typeface="Arial" pitchFamily="34" charset="0"/>
              </a:defRPr>
            </a:lvl9pPr>
          </a:lstStyle>
          <a:p>
            <a:pPr marL="0" marR="0" lvl="0" indent="0" algn="l" defTabSz="931811"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Franklin Gothic Demi" pitchFamily="34" charset="0"/>
              <a:ea typeface="+mn-ea"/>
              <a:cs typeface="Arial" pitchFamily="34" charset="0"/>
            </a:endParaRPr>
          </a:p>
        </p:txBody>
      </p:sp>
    </p:spTree>
    <p:extLst>
      <p:ext uri="{BB962C8B-B14F-4D97-AF65-F5344CB8AC3E}">
        <p14:creationId xmlns:p14="http://schemas.microsoft.com/office/powerpoint/2010/main" val="22165273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Computer-Based Instruction</a:t>
            </a:r>
          </a:p>
          <a:p>
            <a:endParaRPr lang="en-US" dirty="0"/>
          </a:p>
          <a:p>
            <a:r>
              <a:rPr lang="en-US" dirty="0"/>
              <a:t>Can be either a:</a:t>
            </a:r>
          </a:p>
          <a:p>
            <a:r>
              <a:rPr lang="en-US" dirty="0"/>
              <a:t>Supplement to instructor-led training</a:t>
            </a:r>
          </a:p>
          <a:p>
            <a:r>
              <a:rPr lang="en-US" dirty="0"/>
              <a:t>Stand-alone training/self-paced</a:t>
            </a:r>
          </a:p>
          <a:p>
            <a:r>
              <a:rPr lang="en-US" dirty="0"/>
              <a:t>Adult and Young Adult Tracks</a:t>
            </a:r>
          </a:p>
          <a:p>
            <a:r>
              <a:rPr lang="en-US" dirty="0"/>
              <a:t>Certificates of Completion</a:t>
            </a:r>
          </a:p>
          <a:p>
            <a:r>
              <a:rPr lang="en-US" dirty="0"/>
              <a:t>Available in English and Spanish</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023370-CACB-47F7-B2AF-A854BC0082B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267514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be completed on desktops</a:t>
            </a:r>
            <a:r>
              <a:rPr lang="en-US" baseline="0" dirty="0"/>
              <a:t> or </a:t>
            </a:r>
            <a:r>
              <a:rPr lang="en-US" dirty="0"/>
              <a:t>mobile devices (phones, tablets, and laptops)</a:t>
            </a:r>
          </a:p>
          <a:p>
            <a:endParaRPr lang="en-US" dirty="0"/>
          </a:p>
          <a:p>
            <a:r>
              <a:rPr lang="en-US" dirty="0"/>
              <a:t>Select only the modules that are of interest to you or modules that you need.</a:t>
            </a:r>
          </a:p>
          <a:p>
            <a:endParaRPr lang="en-US" dirty="0"/>
          </a:p>
          <a:p>
            <a:r>
              <a:rPr lang="en-US" dirty="0"/>
              <a:t>Provides flexibility so you can learn at times that are most convenient.</a:t>
            </a:r>
          </a:p>
          <a:p>
            <a:endParaRPr lang="en-US" dirty="0"/>
          </a:p>
          <a:p>
            <a:pPr lvl="1"/>
            <a:r>
              <a:rPr lang="en-US" dirty="0"/>
              <a:t>Complete at own pace</a:t>
            </a:r>
          </a:p>
          <a:p>
            <a:pPr lvl="1"/>
            <a:r>
              <a:rPr lang="en-US" dirty="0"/>
              <a:t>Module(s) can be completed in any order </a:t>
            </a:r>
          </a:p>
          <a:p>
            <a:pPr lvl="1"/>
            <a:r>
              <a:rPr lang="en-US" dirty="0"/>
              <a:t>Complete one or multiple modules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Participants are actively engaged throughout each module</a:t>
            </a:r>
          </a:p>
          <a:p>
            <a:endParaRPr lang="en-US" dirty="0"/>
          </a:p>
          <a:p>
            <a:r>
              <a:rPr lang="en-US" dirty="0"/>
              <a:t>Free!</a:t>
            </a:r>
            <a:endParaRPr lang="vi-VN"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4C4344-9C39-4FD6-85AB-166809D93E9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3183256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2060"/>
                </a:solidFill>
              </a:rPr>
              <a:t>An independent agency of the federal government, the FDIC was created in 1933 in response to the thousands of bank failures that occurred in the 1920s and early 1930s.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2060"/>
              </a:solidFill>
            </a:endParaRPr>
          </a:p>
          <a:p>
            <a:r>
              <a:rPr lang="en-US" dirty="0">
                <a:solidFill>
                  <a:srgbClr val="002060"/>
                </a:solidFill>
                <a:latin typeface="Arial" pitchFamily="34" charset="0"/>
                <a:ea typeface="ＭＳ Ｐゴシック" pitchFamily="34" charset="-128"/>
              </a:rPr>
              <a:t>The Federal Deposit Insurance Corporation (FDIC) preserves and promotes public confidence in the U.S. financial system by insuring deposits in banks and thrift institutions for at least $250,000. </a:t>
            </a:r>
          </a:p>
          <a:p>
            <a:endParaRPr lang="en-US" dirty="0"/>
          </a:p>
          <a:p>
            <a:pPr marL="0" marR="0" indent="0" algn="l" defTabSz="931723" rtl="0" eaLnBrk="1" fontAlgn="base" latinLnBrk="0" hangingPunct="1">
              <a:lnSpc>
                <a:spcPct val="100000"/>
              </a:lnSpc>
              <a:spcBef>
                <a:spcPct val="30000"/>
              </a:spcBef>
              <a:spcAft>
                <a:spcPct val="0"/>
              </a:spcAft>
              <a:buClrTx/>
              <a:buSzTx/>
              <a:buFontTx/>
              <a:buNone/>
              <a:tabLst/>
              <a:defRPr/>
            </a:pPr>
            <a:r>
              <a:rPr lang="en-US" dirty="0"/>
              <a:t>In</a:t>
            </a:r>
            <a:r>
              <a:rPr lang="en-US" baseline="0" dirty="0"/>
              <a:t> addition</a:t>
            </a:r>
            <a:r>
              <a:rPr lang="en-US" dirty="0"/>
              <a:t>, the FDIC provides financial education resources, such as Money Smart, to financial institutions as one way it meets its mandate under the Community Reinvestment Act (CRA) to encourage financial institutions to meet community credit needs.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9669787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0"/>
              </a:spcAft>
            </a:pPr>
            <a:r>
              <a:rPr lang="en-US" dirty="0"/>
              <a:t>CBI URL is preferable</a:t>
            </a:r>
            <a:r>
              <a:rPr lang="en-US" baseline="0" dirty="0"/>
              <a:t> because it’s </a:t>
            </a:r>
            <a:r>
              <a:rPr lang="en-US" dirty="0"/>
              <a:t>the most up-to-date version.</a:t>
            </a:r>
          </a:p>
          <a:p>
            <a:pPr marL="0" marR="0" indent="0" algn="l" defTabSz="914400" rtl="0" eaLnBrk="0" fontAlgn="base" latinLnBrk="0" hangingPunct="0">
              <a:lnSpc>
                <a:spcPct val="100000"/>
              </a:lnSpc>
              <a:spcBef>
                <a:spcPct val="30000"/>
              </a:spcBef>
              <a:spcAft>
                <a:spcPts val="0"/>
              </a:spcAft>
              <a:buClrTx/>
              <a:buSzTx/>
              <a:buFontTx/>
              <a:buNone/>
              <a:tabLst/>
              <a:defRPr/>
            </a:pPr>
            <a:r>
              <a:rPr lang="en-US" dirty="0"/>
              <a:t>Order the CD from our Online Ordering System only if you do not have internet access. Otherwise, please use the URL.</a:t>
            </a:r>
          </a:p>
          <a:p>
            <a:pPr>
              <a:spcAft>
                <a:spcPts val="0"/>
              </a:spcAft>
            </a:pP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023370-CACB-47F7-B2AF-A854BC0082B6}"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244095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A</a:t>
            </a:r>
            <a:r>
              <a:rPr lang="en-US" sz="1200" kern="1200" baseline="0" dirty="0">
                <a:solidFill>
                  <a:schemeClr val="tx1"/>
                </a:solidFill>
                <a:effectLst/>
                <a:latin typeface="Arial" pitchFamily="34" charset="0"/>
                <a:ea typeface="+mn-ea"/>
                <a:cs typeface="+mn-cs"/>
              </a:rPr>
              <a:t>s with the MS – Teach products, we continue to keep the CBIs up to date with new laws and regulations, and periodically we do an complete revamp.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Arial" pitchFamily="34" charset="0"/>
              <a:ea typeface="+mn-ea"/>
              <a:cs typeface="+mn-cs"/>
            </a:endParaRPr>
          </a:p>
          <a:p>
            <a:r>
              <a:rPr lang="en-US" b="1" dirty="0">
                <a:solidFill>
                  <a:srgbClr val="FF0000"/>
                </a:solidFill>
              </a:rPr>
              <a:t>Once</a:t>
            </a:r>
            <a:r>
              <a:rPr lang="en-US" b="1" baseline="0" dirty="0">
                <a:solidFill>
                  <a:srgbClr val="FF0000"/>
                </a:solidFill>
              </a:rPr>
              <a:t> a user has logged into the CBI, he/she is provided the option of taking the adults or young adults modules.</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4C4344-9C39-4FD6-85AB-166809D93E9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40951925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Certificate of Completion</a:t>
            </a:r>
            <a:r>
              <a:rPr lang="en-US" baseline="0" dirty="0"/>
              <a:t> for the “Pay Yourself First” module. Participants can list the successful completion of modules on resumes and on loan applications if applicable.</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4C4344-9C39-4FD6-85AB-166809D93E9B}" type="slidenum">
              <a:rPr kumimoji="0" lang="en-US" sz="1200" b="0" i="0"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547072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fall of 2020, the FDIC will be launching our suite of new online financial education games – called How Money Smart Are You? </a:t>
            </a:r>
          </a:p>
          <a:p>
            <a:r>
              <a:rPr lang="en-US" dirty="0"/>
              <a:t>There will be one track for everyone (current CBI has a track for adults and a separate track for young adults)</a:t>
            </a:r>
          </a:p>
          <a:p>
            <a:r>
              <a:rPr lang="en-US" dirty="0"/>
              <a:t>People can log in if they want to earn a certificate, or play without logging in (current CBI requires everyone to log in, even if they don’t want/need a certificate)</a:t>
            </a:r>
          </a:p>
          <a:p>
            <a:endParaRPr lang="en-US" dirty="0"/>
          </a:p>
          <a:p>
            <a:endParaRPr lang="en-US" dirty="0"/>
          </a:p>
        </p:txBody>
      </p:sp>
      <p:sp>
        <p:nvSpPr>
          <p:cNvPr id="4" name="Slide Number Placeholder 3"/>
          <p:cNvSpPr>
            <a:spLocks noGrp="1"/>
          </p:cNvSpPr>
          <p:nvPr>
            <p:ph type="sldNum" sz="quarter" idx="10"/>
          </p:nvPr>
        </p:nvSpPr>
        <p:spPr/>
        <p:txBody>
          <a:bodyPr/>
          <a:lstStyle/>
          <a:p>
            <a:fld id="{992F75F3-E1EC-4DC8-A602-A0A6B269ECE6}" type="slidenum">
              <a:rPr lang="en-US" smtClean="0"/>
              <a:t>33</a:t>
            </a:fld>
            <a:endParaRPr lang="en-US"/>
          </a:p>
        </p:txBody>
      </p:sp>
    </p:spTree>
    <p:extLst>
      <p:ext uri="{BB962C8B-B14F-4D97-AF65-F5344CB8AC3E}">
        <p14:creationId xmlns:p14="http://schemas.microsoft.com/office/powerpoint/2010/main" val="535868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will be 14 separate games – with the same titles as in Money Smart for Adults, covering the same topics.  (read a few names if you want to)</a:t>
            </a:r>
          </a:p>
          <a:p>
            <a:endParaRPr lang="en-US" dirty="0"/>
          </a:p>
          <a:p>
            <a:r>
              <a:rPr lang="en-US" dirty="0"/>
              <a:t>They are listed in alphabetical order here.</a:t>
            </a:r>
          </a:p>
          <a:p>
            <a:endParaRPr lang="en-US" dirty="0"/>
          </a:p>
          <a:p>
            <a:r>
              <a:rPr lang="en-US" dirty="0"/>
              <a:t>Games can be played on a computer or on a smartphone</a:t>
            </a:r>
          </a:p>
        </p:txBody>
      </p:sp>
      <p:sp>
        <p:nvSpPr>
          <p:cNvPr id="4" name="Slide Number Placeholder 3"/>
          <p:cNvSpPr>
            <a:spLocks noGrp="1"/>
          </p:cNvSpPr>
          <p:nvPr>
            <p:ph type="sldNum" sz="quarter" idx="10"/>
          </p:nvPr>
        </p:nvSpPr>
        <p:spPr/>
        <p:txBody>
          <a:bodyPr/>
          <a:lstStyle/>
          <a:p>
            <a:fld id="{992F75F3-E1EC-4DC8-A602-A0A6B269ECE6}" type="slidenum">
              <a:rPr lang="en-US" smtClean="0"/>
              <a:t>35</a:t>
            </a:fld>
            <a:endParaRPr lang="en-US"/>
          </a:p>
        </p:txBody>
      </p:sp>
    </p:spTree>
    <p:extLst>
      <p:ext uri="{BB962C8B-B14F-4D97-AF65-F5344CB8AC3E}">
        <p14:creationId xmlns:p14="http://schemas.microsoft.com/office/powerpoint/2010/main" val="20540240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game has its own set of resources – Key Takeaways, Tools, Frequently Asked Questions, and Helpful Links for more information. </a:t>
            </a:r>
          </a:p>
          <a:p>
            <a:endParaRPr lang="en-US" dirty="0"/>
          </a:p>
          <a:p>
            <a:r>
              <a:rPr lang="en-US" dirty="0"/>
              <a:t>Tools are based on the activities in the instructor-led version. </a:t>
            </a:r>
          </a:p>
          <a:p>
            <a:endParaRPr lang="en-US" dirty="0"/>
          </a:p>
        </p:txBody>
      </p:sp>
      <p:sp>
        <p:nvSpPr>
          <p:cNvPr id="4" name="Slide Number Placeholder 3"/>
          <p:cNvSpPr>
            <a:spLocks noGrp="1"/>
          </p:cNvSpPr>
          <p:nvPr>
            <p:ph type="sldNum" sz="quarter" idx="10"/>
          </p:nvPr>
        </p:nvSpPr>
        <p:spPr/>
        <p:txBody>
          <a:bodyPr/>
          <a:lstStyle/>
          <a:p>
            <a:fld id="{992F75F3-E1EC-4DC8-A602-A0A6B269ECE6}" type="slidenum">
              <a:rPr lang="en-US" smtClean="0"/>
              <a:t>36</a:t>
            </a:fld>
            <a:endParaRPr lang="en-US"/>
          </a:p>
        </p:txBody>
      </p:sp>
    </p:spTree>
    <p:extLst>
      <p:ext uri="{BB962C8B-B14F-4D97-AF65-F5344CB8AC3E}">
        <p14:creationId xmlns:p14="http://schemas.microsoft.com/office/powerpoint/2010/main" val="1276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333375" y="698500"/>
            <a:ext cx="6192838" cy="3484563"/>
          </a:xfrm>
          <a:ln/>
        </p:spPr>
      </p:sp>
      <p:sp>
        <p:nvSpPr>
          <p:cNvPr id="101379" name="Rectangle 3"/>
          <p:cNvSpPr>
            <a:spLocks noGrp="1" noChangeArrowheads="1"/>
          </p:cNvSpPr>
          <p:nvPr>
            <p:ph type="body" idx="1"/>
          </p:nvPr>
        </p:nvSpPr>
        <p:spPr>
          <a:xfrm>
            <a:off x="686269" y="4414528"/>
            <a:ext cx="5485463" cy="4182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Let’s discuss a few other</a:t>
            </a:r>
            <a:r>
              <a:rPr lang="en-US" baseline="0" dirty="0"/>
              <a:t> helpful resources.</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One of the items</a:t>
            </a:r>
            <a:r>
              <a:rPr lang="en-US" baseline="0" dirty="0"/>
              <a:t> you will find on this website is Money Smart News. </a:t>
            </a:r>
            <a:r>
              <a:rPr lang="en-US" dirty="0"/>
              <a:t>You can subscribe online and receive it via email, or you can read it online.  You can view back issues on the FDIC website.  </a:t>
            </a:r>
            <a:r>
              <a:rPr lang="en-US" baseline="0" dirty="0"/>
              <a:t>It is a quarterly publication.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t>It </a:t>
            </a:r>
            <a:r>
              <a:rPr lang="en-US" dirty="0"/>
              <a:t>provides you with updates on the Money Smart program and other updates we think would be of interest to financial educators. It also includes success stories. We</a:t>
            </a:r>
            <a:r>
              <a:rPr lang="en-US" baseline="0" dirty="0"/>
              <a:t> highlight on the Teacher Online Resource website some sample success stories that we hope can provide inspiration as to how you use the curriculum.   I list three of these here.</a:t>
            </a:r>
          </a:p>
          <a:p>
            <a:r>
              <a:rPr lang="en-US" dirty="0"/>
              <a:t>Please consider sharing your success stories with us for publication in Money Smart News.  Information on how to make a submission is on the website.</a:t>
            </a:r>
          </a:p>
        </p:txBody>
      </p:sp>
    </p:spTree>
    <p:extLst>
      <p:ext uri="{BB962C8B-B14F-4D97-AF65-F5344CB8AC3E}">
        <p14:creationId xmlns:p14="http://schemas.microsoft.com/office/powerpoint/2010/main" val="25677379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FDIC Consumer News is also helpful for young people, parents and caregivers. </a:t>
            </a:r>
          </a:p>
          <a:p>
            <a:r>
              <a:rPr lang="en-US" dirty="0"/>
              <a:t>It provides practical guidance on how to become a smarter, safer user of financial services. Issues and selected articles offer helpful hints, quick tips and common-sense strategies to protect and stretch your hard-earned dollars.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You can find a link to it from the Teacher Online Resource Center </a:t>
            </a:r>
            <a:r>
              <a:rPr lang="en-US" baseline="0" dirty="0"/>
              <a:t>website.  </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0FAA2C1-1D38-4EEA-B4D5-F44462F48FB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42332553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08075" y="698500"/>
            <a:ext cx="4643438" cy="3484563"/>
          </a:xfrm>
          <a:ln/>
        </p:spPr>
      </p:sp>
      <p:sp>
        <p:nvSpPr>
          <p:cNvPr id="93187" name="Rectangle 3"/>
          <p:cNvSpPr>
            <a:spLocks noGrp="1" noChangeArrowheads="1"/>
          </p:cNvSpPr>
          <p:nvPr>
            <p:ph type="body" idx="1"/>
          </p:nvPr>
        </p:nvSpPr>
        <p:spPr>
          <a:xfrm>
            <a:off x="686269" y="4414528"/>
            <a:ext cx="5485463" cy="41829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The FDIC recognizes organizations that significantly contribute to the delivery of Money Smart to consumers and small businesses through the Money Smart Alliance Program.</a:t>
            </a:r>
          </a:p>
          <a:p>
            <a:endParaRPr lang="en-US" dirty="0"/>
          </a:p>
          <a:p>
            <a:r>
              <a:rPr lang="en-US" dirty="0"/>
              <a:t>Alliance members agree to use or promote the Money Smart curriculum. This is done by teaching Money Smart . Alliance members also provide feedback to the FDIC that can help improve the Money Smart program. </a:t>
            </a:r>
          </a:p>
          <a:p>
            <a:r>
              <a:rPr lang="en-US" dirty="0"/>
              <a:t>To support the Alliance, the FDIC shares updates and other information with Alliance members that can strengthen their efforts, including the quarterly </a:t>
            </a:r>
            <a:r>
              <a:rPr lang="en-US" dirty="0">
                <a:hlinkClick r:id="rId3"/>
              </a:rPr>
              <a:t>Money Smart News</a:t>
            </a:r>
            <a:r>
              <a:rPr lang="en-US" dirty="0"/>
              <a:t> publication. </a:t>
            </a:r>
          </a:p>
          <a:p>
            <a:r>
              <a:rPr lang="en-US" dirty="0"/>
              <a:t>The FDIC welcomes these types of organizations to join the Money Smart Alliance:</a:t>
            </a:r>
          </a:p>
          <a:p>
            <a:pPr marL="171450" indent="-171450">
              <a:buFont typeface="Arial" panose="020B0604020202020204" pitchFamily="34" charset="0"/>
              <a:buChar char="•"/>
            </a:pPr>
            <a:r>
              <a:rPr lang="en-US" dirty="0"/>
              <a:t>Federally insured financial institutions,</a:t>
            </a:r>
          </a:p>
          <a:p>
            <a:pPr marL="171450" indent="-171450">
              <a:buFont typeface="Arial" panose="020B0604020202020204" pitchFamily="34" charset="0"/>
              <a:buChar char="•"/>
            </a:pPr>
            <a:r>
              <a:rPr lang="en-US" dirty="0"/>
              <a:t>Non-profit organizations that have been recognized as tax-exempt by IRS,</a:t>
            </a:r>
          </a:p>
          <a:p>
            <a:pPr marL="171450" indent="-171450">
              <a:buFont typeface="Arial" panose="020B0604020202020204" pitchFamily="34" charset="0"/>
              <a:buChar char="•"/>
            </a:pPr>
            <a:r>
              <a:rPr lang="en-US" dirty="0"/>
              <a:t>Federal agencies,</a:t>
            </a:r>
          </a:p>
          <a:p>
            <a:pPr marL="171450" indent="-171450">
              <a:buFont typeface="Arial" panose="020B0604020202020204" pitchFamily="34" charset="0"/>
              <a:buChar char="•"/>
            </a:pPr>
            <a:r>
              <a:rPr lang="en-US" dirty="0"/>
              <a:t>K-12 schools or school districts, </a:t>
            </a:r>
          </a:p>
          <a:p>
            <a:pPr marL="171450" indent="-171450">
              <a:buFont typeface="Arial" panose="020B0604020202020204" pitchFamily="34" charset="0"/>
              <a:buChar char="•"/>
            </a:pPr>
            <a:r>
              <a:rPr lang="en-US" dirty="0"/>
              <a:t>Colleges or universities, and </a:t>
            </a:r>
          </a:p>
          <a:p>
            <a:pPr marL="171450" indent="-171450">
              <a:buFont typeface="Arial" panose="020B0604020202020204" pitchFamily="34" charset="0"/>
              <a:buChar char="•"/>
            </a:pPr>
            <a:r>
              <a:rPr lang="en-US" dirty="0"/>
              <a:t>Other state or local government agencies (including governmental entities)</a:t>
            </a:r>
          </a:p>
          <a:p>
            <a:r>
              <a:rPr lang="en-US" dirty="0"/>
              <a:t>Individuals and other types of organizations are not eligible to join the Money Smart Alliance at this time.</a:t>
            </a:r>
          </a:p>
          <a:p>
            <a:r>
              <a:rPr lang="en-US" dirty="0"/>
              <a:t>If you would like to join the Money Smart Alliance please complete this </a:t>
            </a:r>
            <a:r>
              <a:rPr lang="en-US" dirty="0">
                <a:hlinkClick r:id="rId4"/>
              </a:rPr>
              <a:t>short form</a:t>
            </a:r>
            <a:r>
              <a:rPr lang="en-US" dirty="0"/>
              <a:t>. There is no separate process to join the MSSB Alliance.</a:t>
            </a:r>
          </a:p>
          <a:p>
            <a:r>
              <a:rPr lang="en-US" dirty="0"/>
              <a:t>FDIC lists Money Smart Alliance members on the FDIC website if they wish to be accessible to consumers looking for training or organizations.</a:t>
            </a:r>
          </a:p>
          <a:p>
            <a:endParaRPr lang="en-US" dirty="0"/>
          </a:p>
        </p:txBody>
      </p:sp>
    </p:spTree>
    <p:extLst>
      <p:ext uri="{BB962C8B-B14F-4D97-AF65-F5344CB8AC3E}">
        <p14:creationId xmlns:p14="http://schemas.microsoft.com/office/powerpoint/2010/main" val="415379965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some of the challenges</a:t>
            </a:r>
            <a:r>
              <a:rPr lang="en-US" baseline="0" dirty="0"/>
              <a:t> that you all experience with teaching financial literacy in the classroom? How do you use technology?</a:t>
            </a:r>
            <a:endParaRPr lang="en-US" dirty="0"/>
          </a:p>
        </p:txBody>
      </p:sp>
      <p:sp>
        <p:nvSpPr>
          <p:cNvPr id="4" name="Slide Number Placeholder 3"/>
          <p:cNvSpPr>
            <a:spLocks noGrp="1"/>
          </p:cNvSpPr>
          <p:nvPr>
            <p:ph type="sldNum" sz="quarter" idx="10"/>
          </p:nvPr>
        </p:nvSpPr>
        <p:spPr/>
        <p:txBody>
          <a:bodyPr/>
          <a:lstStyle/>
          <a:p>
            <a:fld id="{992F75F3-E1EC-4DC8-A602-A0A6B269ECE6}" type="slidenum">
              <a:rPr lang="en-US" smtClean="0"/>
              <a:t>40</a:t>
            </a:fld>
            <a:endParaRPr lang="en-US"/>
          </a:p>
        </p:txBody>
      </p:sp>
    </p:spTree>
    <p:extLst>
      <p:ext uri="{BB962C8B-B14F-4D97-AF65-F5344CB8AC3E}">
        <p14:creationId xmlns:p14="http://schemas.microsoft.com/office/powerpoint/2010/main" val="740409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Money Smart is available free of charge in several formats: to teach to consumers or for consumers to learn online, for different age groups, and in various languages. </a:t>
            </a:r>
            <a:r>
              <a:rPr lang="en-US" baseline="0" dirty="0"/>
              <a:t> </a:t>
            </a:r>
            <a:r>
              <a:rPr lang="en-US" dirty="0"/>
              <a:t>More than 3 million consumers have been reached with Money Smart since its creation in 2001.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1"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b="1" dirty="0"/>
              <a:t>The FDIC focuses its financial education outreach to organizations and entities that can use the FDIC’s resources to train and otherwise reach consumers, particularly low- and moderate-income consumers and unbanked and under-banked consumers. </a:t>
            </a:r>
            <a:r>
              <a:rPr lang="en-US" dirty="0"/>
              <a:t>Money Smart is delivered by countless organizations.  About 1,300 financial institutions, non-profit organizations, and government agencies have joined the FDIC’s Money Smart Alliance.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b="1" dirty="0"/>
              <a:t>Research confirms that our Money Smart curriculum can be an effective tool to help unbanked adults develop banking relationships. </a:t>
            </a:r>
            <a:r>
              <a:rPr lang="en-US" dirty="0"/>
              <a:t>A majority of those surveyed reported an increase in personal savings, a decrease in debt, a better understanding of financial principles, and an increased willingness to comparison shop for financial services.</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16055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p:spPr>
        <p:txBody>
          <a:bodyPr/>
          <a:lstStyle/>
          <a:p>
            <a:pPr eaLnBrk="1" hangingPunct="1"/>
            <a:endParaRPr lang="en-US" dirty="0"/>
          </a:p>
        </p:txBody>
      </p:sp>
      <p:sp>
        <p:nvSpPr>
          <p:cNvPr id="84996" name="Slide Number Placeholder 3"/>
          <p:cNvSpPr>
            <a:spLocks noGrp="1"/>
          </p:cNvSpPr>
          <p:nvPr>
            <p:ph type="sldNum" sz="quarter" idx="5"/>
          </p:nvPr>
        </p:nvSpPr>
        <p:spPr>
          <a:noFill/>
        </p:spPr>
        <p:txBody>
          <a:bodyPr/>
          <a:lstStyle>
            <a:lvl1pPr eaLnBrk="0" hangingPunct="0">
              <a:defRPr>
                <a:solidFill>
                  <a:schemeClr val="tx1"/>
                </a:solidFill>
                <a:latin typeface="Arial" pitchFamily="34" charset="0"/>
              </a:defRPr>
            </a:lvl1pPr>
            <a:lvl2pPr marL="757024" indent="-291163" eaLnBrk="0" hangingPunct="0">
              <a:defRPr>
                <a:solidFill>
                  <a:schemeClr val="tx1"/>
                </a:solidFill>
                <a:latin typeface="Arial" pitchFamily="34" charset="0"/>
              </a:defRPr>
            </a:lvl2pPr>
            <a:lvl3pPr marL="1164653" indent="-232930" eaLnBrk="0" hangingPunct="0">
              <a:defRPr>
                <a:solidFill>
                  <a:schemeClr val="tx1"/>
                </a:solidFill>
                <a:latin typeface="Arial" pitchFamily="34" charset="0"/>
              </a:defRPr>
            </a:lvl3pPr>
            <a:lvl4pPr marL="1630514" indent="-232930" eaLnBrk="0" hangingPunct="0">
              <a:defRPr>
                <a:solidFill>
                  <a:schemeClr val="tx1"/>
                </a:solidFill>
                <a:latin typeface="Arial" pitchFamily="34" charset="0"/>
              </a:defRPr>
            </a:lvl4pPr>
            <a:lvl5pPr marL="2096375" indent="-232930" eaLnBrk="0" hangingPunct="0">
              <a:defRPr>
                <a:solidFill>
                  <a:schemeClr val="tx1"/>
                </a:solidFill>
                <a:latin typeface="Arial" pitchFamily="34" charset="0"/>
              </a:defRPr>
            </a:lvl5pPr>
            <a:lvl6pPr marL="2562236" indent="-232930" eaLnBrk="0" fontAlgn="base" hangingPunct="0">
              <a:spcBef>
                <a:spcPct val="0"/>
              </a:spcBef>
              <a:spcAft>
                <a:spcPct val="0"/>
              </a:spcAft>
              <a:defRPr>
                <a:solidFill>
                  <a:schemeClr val="tx1"/>
                </a:solidFill>
                <a:latin typeface="Arial" pitchFamily="34" charset="0"/>
              </a:defRPr>
            </a:lvl6pPr>
            <a:lvl7pPr marL="3028096" indent="-232930" eaLnBrk="0" fontAlgn="base" hangingPunct="0">
              <a:spcBef>
                <a:spcPct val="0"/>
              </a:spcBef>
              <a:spcAft>
                <a:spcPct val="0"/>
              </a:spcAft>
              <a:defRPr>
                <a:solidFill>
                  <a:schemeClr val="tx1"/>
                </a:solidFill>
                <a:latin typeface="Arial" pitchFamily="34" charset="0"/>
              </a:defRPr>
            </a:lvl7pPr>
            <a:lvl8pPr marL="3493957" indent="-232930" eaLnBrk="0" fontAlgn="base" hangingPunct="0">
              <a:spcBef>
                <a:spcPct val="0"/>
              </a:spcBef>
              <a:spcAft>
                <a:spcPct val="0"/>
              </a:spcAft>
              <a:defRPr>
                <a:solidFill>
                  <a:schemeClr val="tx1"/>
                </a:solidFill>
                <a:latin typeface="Arial" pitchFamily="34" charset="0"/>
              </a:defRPr>
            </a:lvl8pPr>
            <a:lvl9pPr marL="3959819" indent="-232930" eaLnBrk="0" fontAlgn="base" hangingPunct="0">
              <a:spcBef>
                <a:spcPct val="0"/>
              </a:spcBef>
              <a:spcAft>
                <a:spcPct val="0"/>
              </a:spcAft>
              <a:defRPr>
                <a:solidFill>
                  <a:schemeClr val="tx1"/>
                </a:solidFill>
                <a:latin typeface="Arial"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03AB99-9B1E-4530-BBF8-3FA89543AA68}" type="slidenum">
              <a:rPr kumimoji="0" 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948770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0" dirty="0"/>
              <a:t>Why are we here today?</a:t>
            </a:r>
            <a:endParaRPr lang="en-US" b="0" baseline="0" dirty="0"/>
          </a:p>
          <a:p>
            <a:pPr defTabSz="931774">
              <a:defRPr/>
            </a:pPr>
            <a:r>
              <a:rPr lang="en-US" b="1" dirty="0"/>
              <a:t>I</a:t>
            </a:r>
            <a:r>
              <a:rPr lang="en-US" b="1" baseline="0" dirty="0"/>
              <a:t> think we can all agree that there is a need for effective financial education of young people in the US.</a:t>
            </a:r>
          </a:p>
          <a:p>
            <a:pPr defTabSz="931774">
              <a:defRPr/>
            </a:pPr>
            <a:endParaRPr lang="en-US" b="1" baseline="0" dirty="0"/>
          </a:p>
          <a:p>
            <a:pPr defTabSz="931774">
              <a:defRPr/>
            </a:pPr>
            <a:r>
              <a:rPr lang="en-US" b="1" dirty="0"/>
              <a:t>The</a:t>
            </a:r>
            <a:r>
              <a:rPr lang="en-US" b="1" baseline="0" dirty="0"/>
              <a:t> FDIC knows that financial education has the potential to help improve how people manage their finances and these changes are observable long after the training. </a:t>
            </a:r>
          </a:p>
          <a:p>
            <a:pPr defTabSz="931774">
              <a:defRPr/>
            </a:pPr>
            <a:r>
              <a:rPr lang="en-US" baseline="0" dirty="0"/>
              <a:t>Other studies, including those published by the US Treasury Department, point to the promise of youth financial education tied to access to a savings account.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481799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C1387BE-AEBF-4F60-9BF2-01AB55DCE97E}" type="slidenum">
              <a:rPr kumimoji="0" lang="en-US"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pPr marL="0" marR="0" indent="0" algn="l" defTabSz="931774" rtl="0" eaLnBrk="1" fontAlgn="base" latinLnBrk="0" hangingPunct="1">
              <a:lnSpc>
                <a:spcPct val="100000"/>
              </a:lnSpc>
              <a:spcBef>
                <a:spcPct val="30000"/>
              </a:spcBef>
              <a:spcAft>
                <a:spcPct val="0"/>
              </a:spcAft>
              <a:buClrTx/>
              <a:buSzTx/>
              <a:buFont typeface="Arial" panose="020B0604020202020204" pitchFamily="34" charset="0"/>
              <a:buNone/>
              <a:tabLst/>
              <a:defRPr/>
            </a:pPr>
            <a:r>
              <a:rPr lang="en-US" dirty="0"/>
              <a:t>In April of 2014, the FDIC and CFPB signed an agreement to leverage our strengths by working together to improve financial education and the decision-making skills among American youth. The goal of the CFPB-FDIC partnership is to empower youth to make better financial decisions to achieve their own goals, throughout the stages of their lives. </a:t>
            </a:r>
            <a:r>
              <a:rPr lang="en-US" sz="1200" kern="1200" dirty="0">
                <a:solidFill>
                  <a:schemeClr val="tx1"/>
                </a:solidFill>
                <a:effectLst/>
                <a:latin typeface="Arial" charset="0"/>
                <a:ea typeface="+mn-ea"/>
                <a:cs typeface="+mn-cs"/>
              </a:rPr>
              <a:t>We are working</a:t>
            </a:r>
            <a:r>
              <a:rPr lang="en-US" sz="1200" kern="1200" baseline="0" dirty="0">
                <a:solidFill>
                  <a:schemeClr val="tx1"/>
                </a:solidFill>
                <a:effectLst/>
                <a:latin typeface="Arial" charset="0"/>
                <a:ea typeface="+mn-ea"/>
                <a:cs typeface="+mn-cs"/>
              </a:rPr>
              <a:t> towards </a:t>
            </a:r>
            <a:r>
              <a:rPr lang="en-US" sz="1200" kern="1200" dirty="0">
                <a:solidFill>
                  <a:schemeClr val="tx1"/>
                </a:solidFill>
                <a:effectLst/>
                <a:latin typeface="Arial" charset="0"/>
                <a:ea typeface="+mn-ea"/>
                <a:cs typeface="+mn-cs"/>
              </a:rPr>
              <a:t>the goal by providing effective, tailored financial education materials and resources to youth, parents/caregivers, and teachers. </a:t>
            </a:r>
            <a:endParaRPr lang="en-US" dirty="0"/>
          </a:p>
        </p:txBody>
      </p:sp>
    </p:spTree>
    <p:extLst>
      <p:ext uri="{BB962C8B-B14F-4D97-AF65-F5344CB8AC3E}">
        <p14:creationId xmlns:p14="http://schemas.microsoft.com/office/powerpoint/2010/main" val="904679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Money Smart for Young People series </a:t>
            </a:r>
            <a:r>
              <a:rPr lang="en-US" dirty="0"/>
              <a:t>features four free curriculums that are designed to promote financial understanding in young people.  Money Smart curriculums are available for: </a:t>
            </a:r>
          </a:p>
          <a:p>
            <a:pPr lvl="0"/>
            <a:r>
              <a:rPr lang="en-US" dirty="0"/>
              <a:t>Grades Pre-K-2, </a:t>
            </a:r>
          </a:p>
          <a:p>
            <a:pPr lvl="0"/>
            <a:r>
              <a:rPr lang="en-US" dirty="0"/>
              <a:t>Grades 3-5, </a:t>
            </a:r>
          </a:p>
          <a:p>
            <a:pPr lvl="0"/>
            <a:r>
              <a:rPr lang="en-US" dirty="0"/>
              <a:t>Grades 6-8, and </a:t>
            </a:r>
          </a:p>
          <a:p>
            <a:pPr lvl="0"/>
            <a:r>
              <a:rPr lang="en-US" dirty="0"/>
              <a:t>Grades 9-12.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5977169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Money Smart curriculum takes into consideration feedback</a:t>
            </a:r>
            <a:r>
              <a:rPr lang="en-US" baseline="0" dirty="0"/>
              <a:t> received from the diverse focus groups of teachers and parents/caregivers who reviewed all materials to determine: ease in use; integration into existing curriculum; and tools to assist in teaching financial literacy.</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2679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Money Smart for Young</a:t>
            </a:r>
            <a:r>
              <a:rPr lang="en-US" baseline="0" dirty="0"/>
              <a:t> People</a:t>
            </a:r>
            <a:r>
              <a:rPr lang="en-US" dirty="0"/>
              <a:t> involves the teacher, student, and parents.</a:t>
            </a:r>
          </a:p>
          <a:p>
            <a:pPr marL="174708" indent="-174708" defTabSz="931774">
              <a:buFont typeface="Arial" panose="020B0604020202020204" pitchFamily="34" charset="0"/>
              <a:buChar char="•"/>
              <a:defRPr/>
            </a:pPr>
            <a:r>
              <a:rPr lang="en-US" dirty="0"/>
              <a:t>The Educators Guide offers lesson plans that include hands-on activities to promote student participation in the learning process. Grade level modifications are identified throughout the activities.  We also offer </a:t>
            </a:r>
            <a:r>
              <a:rPr lang="en-US" baseline="0" dirty="0"/>
              <a:t>Teacher Presentation Slides – these p</a:t>
            </a:r>
            <a:r>
              <a:rPr lang="en-US" dirty="0"/>
              <a:t>rovide helpful visuals, as well as challenge exercises and reflective prompts to support the activities in each lesson. Both the slides and Educators Guide are provided in PDF and Word formats.</a:t>
            </a:r>
          </a:p>
          <a:p>
            <a:pPr marL="174708" indent="-174708" defTabSz="931774">
              <a:buFont typeface="Arial" panose="020B0604020202020204" pitchFamily="34" charset="0"/>
              <a:buChar char="•"/>
              <a:defRPr/>
            </a:pPr>
            <a:r>
              <a:rPr lang="en-US" dirty="0"/>
              <a:t>For students, each curriculum includes worksheets and other resources that let students explore the topics covered in each lesson and apply their new knowledge. These worksheets can be found in the Educator Guides and, for Grades 3-12, in a standalone Student Guide. The Student Guides also provide resources the participants can use after the class.  For instance, the guide includes resources such as sample budgets, tips how to save money, and a loan comparison worksheet.  </a:t>
            </a:r>
          </a:p>
          <a:p>
            <a:pPr marL="174708" indent="-174708" defTabSz="931774">
              <a:buFont typeface="Arial" panose="020B0604020202020204" pitchFamily="34" charset="0"/>
              <a:buChar char="•"/>
              <a:defRPr/>
            </a:pPr>
            <a:r>
              <a:rPr lang="en-US" dirty="0"/>
              <a:t>A Guide for Parents/Caregivers: Information about topics and terms being covered in class, conversation starters, online and literary sources, along with activities to try at home and around town. These guides can be used on a stand-alone basis by parents whose kids are not necessarily going through Money Smart classes. </a:t>
            </a:r>
          </a:p>
          <a:p>
            <a:pPr defTabSz="931774">
              <a:defRP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EE302D5-E6EA-489F-AC34-8E3B75EB46C9}"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279920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6" name="Rectangle 8"/>
          <p:cNvSpPr>
            <a:spLocks noChangeArrowheads="1"/>
          </p:cNvSpPr>
          <p:nvPr/>
        </p:nvSpPr>
        <p:spPr bwMode="auto">
          <a:xfrm>
            <a:off x="0" y="3276600"/>
            <a:ext cx="12192000" cy="3581400"/>
          </a:xfrm>
          <a:prstGeom prst="rect">
            <a:avLst/>
          </a:prstGeom>
          <a:gradFill rotWithShape="1">
            <a:gsLst>
              <a:gs pos="0">
                <a:srgbClr val="EDC45D"/>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p>
        </p:txBody>
      </p:sp>
      <p:sp>
        <p:nvSpPr>
          <p:cNvPr id="7170" name="Rectangle 2"/>
          <p:cNvSpPr>
            <a:spLocks noGrp="1" noChangeArrowheads="1"/>
          </p:cNvSpPr>
          <p:nvPr>
            <p:ph type="ctrTitle"/>
          </p:nvPr>
        </p:nvSpPr>
        <p:spPr>
          <a:xfrm>
            <a:off x="914400" y="3657600"/>
            <a:ext cx="10363200" cy="1219200"/>
          </a:xfrm>
        </p:spPr>
        <p:txBody>
          <a:bodyPr lIns="0" rIns="0" anchor="b"/>
          <a:lstStyle>
            <a:lvl1pPr algn="ctr">
              <a:defRPr>
                <a:solidFill>
                  <a:srgbClr val="002C76"/>
                </a:solidFill>
              </a:defRPr>
            </a:lvl1pPr>
          </a:lstStyle>
          <a:p>
            <a:pPr lvl="0"/>
            <a:r>
              <a:rPr lang="en-US" noProof="0"/>
              <a:t>Click to edit Master title style</a:t>
            </a:r>
          </a:p>
        </p:txBody>
      </p:sp>
      <p:sp>
        <p:nvSpPr>
          <p:cNvPr id="7171" name="Rectangle 3"/>
          <p:cNvSpPr>
            <a:spLocks noGrp="1" noChangeArrowheads="1"/>
          </p:cNvSpPr>
          <p:nvPr>
            <p:ph type="subTitle" idx="1"/>
          </p:nvPr>
        </p:nvSpPr>
        <p:spPr>
          <a:xfrm>
            <a:off x="914400" y="5105400"/>
            <a:ext cx="10363200" cy="990600"/>
          </a:xfrm>
        </p:spPr>
        <p:txBody>
          <a:bodyPr/>
          <a:lstStyle>
            <a:lvl1pPr marL="0" indent="0" algn="ctr">
              <a:buFont typeface="Wingdings" pitchFamily="2" charset="2"/>
              <a:buNone/>
              <a:defRPr sz="2800" b="0"/>
            </a:lvl1pPr>
          </a:lstStyle>
          <a:p>
            <a:pPr lvl="0"/>
            <a:r>
              <a:rPr lang="en-US" noProof="0"/>
              <a:t>Click to edit Master subtitle style</a:t>
            </a:r>
          </a:p>
        </p:txBody>
      </p:sp>
      <p:pic>
        <p:nvPicPr>
          <p:cNvPr id="7175" name="Picture 7" descr="tit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177" name="Line 9"/>
          <p:cNvSpPr>
            <a:spLocks noChangeShapeType="1"/>
          </p:cNvSpPr>
          <p:nvPr/>
        </p:nvSpPr>
        <p:spPr bwMode="auto">
          <a:xfrm>
            <a:off x="914400" y="5029200"/>
            <a:ext cx="10363200" cy="0"/>
          </a:xfrm>
          <a:prstGeom prst="line">
            <a:avLst/>
          </a:prstGeom>
          <a:noFill/>
          <a:ln w="38100">
            <a:solidFill>
              <a:srgbClr val="002C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Tree>
    <p:extLst>
      <p:ext uri="{BB962C8B-B14F-4D97-AF65-F5344CB8AC3E}">
        <p14:creationId xmlns:p14="http://schemas.microsoft.com/office/powerpoint/2010/main" val="21932943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70CFA0E-D310-4C4D-8F10-9318BC47AE5B}" type="slidenum">
              <a:rPr lang="en-US"/>
              <a:pPr/>
              <a:t>‹#›</a:t>
            </a:fld>
            <a:endParaRPr lang="en-US" dirty="0"/>
          </a:p>
        </p:txBody>
      </p:sp>
    </p:spTree>
    <p:extLst>
      <p:ext uri="{BB962C8B-B14F-4D97-AF65-F5344CB8AC3E}">
        <p14:creationId xmlns:p14="http://schemas.microsoft.com/office/powerpoint/2010/main" val="689285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39"/>
            <a:ext cx="2844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0039E6A-7311-4A77-8D6B-EBB1062C00D1}" type="slidenum">
              <a:rPr lang="en-US"/>
              <a:pPr/>
              <a:t>‹#›</a:t>
            </a:fld>
            <a:endParaRPr lang="en-US" dirty="0"/>
          </a:p>
        </p:txBody>
      </p:sp>
    </p:spTree>
    <p:extLst>
      <p:ext uri="{BB962C8B-B14F-4D97-AF65-F5344CB8AC3E}">
        <p14:creationId xmlns:p14="http://schemas.microsoft.com/office/powerpoint/2010/main" val="3478532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3276600"/>
            <a:ext cx="12192000" cy="3581400"/>
          </a:xfrm>
          <a:prstGeom prst="rect">
            <a:avLst/>
          </a:prstGeom>
          <a:gradFill rotWithShape="1">
            <a:gsLst>
              <a:gs pos="0">
                <a:srgbClr val="EDC45D"/>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 name="Picture 7" descr="tit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914400" y="5029200"/>
            <a:ext cx="10363200" cy="0"/>
          </a:xfrm>
          <a:prstGeom prst="line">
            <a:avLst/>
          </a:prstGeom>
          <a:noFill/>
          <a:ln w="38100">
            <a:solidFill>
              <a:srgbClr val="002C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7170" name="Rectangle 2"/>
          <p:cNvSpPr>
            <a:spLocks noGrp="1" noChangeArrowheads="1"/>
          </p:cNvSpPr>
          <p:nvPr>
            <p:ph type="ctrTitle"/>
          </p:nvPr>
        </p:nvSpPr>
        <p:spPr>
          <a:xfrm>
            <a:off x="914400" y="3657600"/>
            <a:ext cx="10363200" cy="1219200"/>
          </a:xfrm>
        </p:spPr>
        <p:txBody>
          <a:bodyPr lIns="0" rIns="0" anchor="b"/>
          <a:lstStyle>
            <a:lvl1pPr algn="ctr">
              <a:defRPr>
                <a:solidFill>
                  <a:srgbClr val="002C76"/>
                </a:solidFill>
              </a:defRPr>
            </a:lvl1pPr>
          </a:lstStyle>
          <a:p>
            <a:pPr lvl="0"/>
            <a:r>
              <a:rPr lang="en-US" noProof="0"/>
              <a:t>Click to edit Master title style</a:t>
            </a:r>
          </a:p>
        </p:txBody>
      </p:sp>
      <p:sp>
        <p:nvSpPr>
          <p:cNvPr id="7171" name="Rectangle 3"/>
          <p:cNvSpPr>
            <a:spLocks noGrp="1" noChangeArrowheads="1"/>
          </p:cNvSpPr>
          <p:nvPr>
            <p:ph type="subTitle" idx="1"/>
          </p:nvPr>
        </p:nvSpPr>
        <p:spPr>
          <a:xfrm>
            <a:off x="914400" y="5105400"/>
            <a:ext cx="10363200" cy="990600"/>
          </a:xfrm>
        </p:spPr>
        <p:txBody>
          <a:bodyPr/>
          <a:lstStyle>
            <a:lvl1pPr marL="0" indent="0" algn="ctr">
              <a:buFont typeface="Wingdings" pitchFamily="2" charset="2"/>
              <a:buNone/>
              <a:defRPr sz="2800" b="0"/>
            </a:lvl1pPr>
          </a:lstStyle>
          <a:p>
            <a:pPr lvl="0"/>
            <a:r>
              <a:rPr lang="en-US" noProof="0"/>
              <a:t>Click to edit Master subtitle style</a:t>
            </a:r>
          </a:p>
        </p:txBody>
      </p:sp>
    </p:spTree>
    <p:extLst>
      <p:ext uri="{BB962C8B-B14F-4D97-AF65-F5344CB8AC3E}">
        <p14:creationId xmlns:p14="http://schemas.microsoft.com/office/powerpoint/2010/main" val="4273072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D5D378B3-88D7-43F4-86E4-0C84A38A199C}" type="slidenum">
              <a:rPr lang="en-US"/>
              <a:pPr>
                <a:defRPr/>
              </a:pPr>
              <a:t>‹#›</a:t>
            </a:fld>
            <a:endParaRPr lang="en-US"/>
          </a:p>
        </p:txBody>
      </p:sp>
    </p:spTree>
    <p:extLst>
      <p:ext uri="{BB962C8B-B14F-4D97-AF65-F5344CB8AC3E}">
        <p14:creationId xmlns:p14="http://schemas.microsoft.com/office/powerpoint/2010/main" val="2613376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D9115FCF-1349-4152-BC47-896F06F5D8AC}" type="slidenum">
              <a:rPr lang="en-US"/>
              <a:pPr>
                <a:defRPr/>
              </a:pPr>
              <a:t>‹#›</a:t>
            </a:fld>
            <a:endParaRPr lang="en-US"/>
          </a:p>
        </p:txBody>
      </p:sp>
    </p:spTree>
    <p:extLst>
      <p:ext uri="{BB962C8B-B14F-4D97-AF65-F5344CB8AC3E}">
        <p14:creationId xmlns:p14="http://schemas.microsoft.com/office/powerpoint/2010/main" val="221958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BD39D9AC-0EB7-4EF4-899C-105DF4ABB3D0}" type="slidenum">
              <a:rPr lang="en-US"/>
              <a:pPr>
                <a:defRPr/>
              </a:pPr>
              <a:t>‹#›</a:t>
            </a:fld>
            <a:endParaRPr lang="en-US"/>
          </a:p>
        </p:txBody>
      </p:sp>
    </p:spTree>
    <p:extLst>
      <p:ext uri="{BB962C8B-B14F-4D97-AF65-F5344CB8AC3E}">
        <p14:creationId xmlns:p14="http://schemas.microsoft.com/office/powerpoint/2010/main" val="973157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86506BE-E701-49C6-BFBA-19507F120D48}" type="slidenum">
              <a:rPr lang="en-US"/>
              <a:pPr>
                <a:defRPr/>
              </a:pPr>
              <a:t>‹#›</a:t>
            </a:fld>
            <a:endParaRPr lang="en-US"/>
          </a:p>
        </p:txBody>
      </p:sp>
    </p:spTree>
    <p:extLst>
      <p:ext uri="{BB962C8B-B14F-4D97-AF65-F5344CB8AC3E}">
        <p14:creationId xmlns:p14="http://schemas.microsoft.com/office/powerpoint/2010/main" val="21316380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C8C9FC13-1F7A-46E5-83C0-3C35CE035E05}" type="slidenum">
              <a:rPr lang="en-US"/>
              <a:pPr>
                <a:defRPr/>
              </a:pPr>
              <a:t>‹#›</a:t>
            </a:fld>
            <a:endParaRPr lang="en-US"/>
          </a:p>
        </p:txBody>
      </p:sp>
    </p:spTree>
    <p:extLst>
      <p:ext uri="{BB962C8B-B14F-4D97-AF65-F5344CB8AC3E}">
        <p14:creationId xmlns:p14="http://schemas.microsoft.com/office/powerpoint/2010/main" val="2656895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90DB2B5B-8016-45CE-8DB8-F135953895C2}" type="slidenum">
              <a:rPr lang="en-US"/>
              <a:pPr>
                <a:defRPr/>
              </a:pPr>
              <a:t>‹#›</a:t>
            </a:fld>
            <a:endParaRPr lang="en-US"/>
          </a:p>
        </p:txBody>
      </p:sp>
    </p:spTree>
    <p:extLst>
      <p:ext uri="{BB962C8B-B14F-4D97-AF65-F5344CB8AC3E}">
        <p14:creationId xmlns:p14="http://schemas.microsoft.com/office/powerpoint/2010/main" val="18694292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06AE209E-6BC1-4C97-980C-E8E7E532DAC1}" type="slidenum">
              <a:rPr lang="en-US"/>
              <a:pPr>
                <a:defRPr/>
              </a:pPr>
              <a:t>‹#›</a:t>
            </a:fld>
            <a:endParaRPr lang="en-US"/>
          </a:p>
        </p:txBody>
      </p:sp>
    </p:spTree>
    <p:extLst>
      <p:ext uri="{BB962C8B-B14F-4D97-AF65-F5344CB8AC3E}">
        <p14:creationId xmlns:p14="http://schemas.microsoft.com/office/powerpoint/2010/main" val="2108504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B0F867-FCD5-48D6-AD82-999296BDA573}" type="slidenum">
              <a:rPr lang="en-US"/>
              <a:pPr/>
              <a:t>‹#›</a:t>
            </a:fld>
            <a:endParaRPr lang="en-US" dirty="0"/>
          </a:p>
        </p:txBody>
      </p:sp>
    </p:spTree>
    <p:extLst>
      <p:ext uri="{BB962C8B-B14F-4D97-AF65-F5344CB8AC3E}">
        <p14:creationId xmlns:p14="http://schemas.microsoft.com/office/powerpoint/2010/main" val="22980903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269A2AC0-84AC-45E5-A77C-D8D3211858F3}" type="slidenum">
              <a:rPr lang="en-US"/>
              <a:pPr>
                <a:defRPr/>
              </a:pPr>
              <a:t>‹#›</a:t>
            </a:fld>
            <a:endParaRPr lang="en-US"/>
          </a:p>
        </p:txBody>
      </p:sp>
    </p:spTree>
    <p:extLst>
      <p:ext uri="{BB962C8B-B14F-4D97-AF65-F5344CB8AC3E}">
        <p14:creationId xmlns:p14="http://schemas.microsoft.com/office/powerpoint/2010/main" val="40439213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706B64FD-8FE1-406A-902B-832F0F9188F8}" type="slidenum">
              <a:rPr lang="en-US"/>
              <a:pPr>
                <a:defRPr/>
              </a:pPr>
              <a:t>‹#›</a:t>
            </a:fld>
            <a:endParaRPr lang="en-US"/>
          </a:p>
        </p:txBody>
      </p:sp>
    </p:spTree>
    <p:extLst>
      <p:ext uri="{BB962C8B-B14F-4D97-AF65-F5344CB8AC3E}">
        <p14:creationId xmlns:p14="http://schemas.microsoft.com/office/powerpoint/2010/main" val="26832666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39"/>
            <a:ext cx="2844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FC6E286E-C182-4D1D-A531-B93C72980A3D}" type="slidenum">
              <a:rPr lang="en-US"/>
              <a:pPr>
                <a:defRPr/>
              </a:pPr>
              <a:t>‹#›</a:t>
            </a:fld>
            <a:endParaRPr lang="en-US"/>
          </a:p>
        </p:txBody>
      </p:sp>
    </p:spTree>
    <p:extLst>
      <p:ext uri="{BB962C8B-B14F-4D97-AF65-F5344CB8AC3E}">
        <p14:creationId xmlns:p14="http://schemas.microsoft.com/office/powerpoint/2010/main" val="9678541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176" name="Rectangle 8"/>
          <p:cNvSpPr>
            <a:spLocks noChangeArrowheads="1"/>
          </p:cNvSpPr>
          <p:nvPr/>
        </p:nvSpPr>
        <p:spPr bwMode="auto">
          <a:xfrm>
            <a:off x="0" y="3276600"/>
            <a:ext cx="12192000" cy="3581400"/>
          </a:xfrm>
          <a:prstGeom prst="rect">
            <a:avLst/>
          </a:prstGeom>
          <a:gradFill rotWithShape="1">
            <a:gsLst>
              <a:gs pos="0">
                <a:srgbClr val="EDC45D"/>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350">
              <a:solidFill>
                <a:srgbClr val="000000"/>
              </a:solidFill>
            </a:endParaRPr>
          </a:p>
        </p:txBody>
      </p:sp>
      <p:sp>
        <p:nvSpPr>
          <p:cNvPr id="7170" name="Rectangle 2"/>
          <p:cNvSpPr>
            <a:spLocks noGrp="1" noChangeArrowheads="1"/>
          </p:cNvSpPr>
          <p:nvPr>
            <p:ph type="ctrTitle"/>
          </p:nvPr>
        </p:nvSpPr>
        <p:spPr>
          <a:xfrm>
            <a:off x="914400" y="3657600"/>
            <a:ext cx="10363200" cy="1219200"/>
          </a:xfrm>
        </p:spPr>
        <p:txBody>
          <a:bodyPr lIns="0" rIns="0" anchor="b"/>
          <a:lstStyle>
            <a:lvl1pPr algn="ctr">
              <a:defRPr i="0">
                <a:solidFill>
                  <a:srgbClr val="002C76"/>
                </a:solidFill>
              </a:defRPr>
            </a:lvl1pPr>
          </a:lstStyle>
          <a:p>
            <a:pPr lvl="0"/>
            <a:r>
              <a:rPr lang="en-US" noProof="0" dirty="0"/>
              <a:t>Click to edit Master title style</a:t>
            </a:r>
          </a:p>
        </p:txBody>
      </p:sp>
      <p:sp>
        <p:nvSpPr>
          <p:cNvPr id="7171" name="Rectangle 3"/>
          <p:cNvSpPr>
            <a:spLocks noGrp="1" noChangeArrowheads="1"/>
          </p:cNvSpPr>
          <p:nvPr>
            <p:ph type="subTitle" idx="1"/>
          </p:nvPr>
        </p:nvSpPr>
        <p:spPr>
          <a:xfrm>
            <a:off x="914400" y="5105400"/>
            <a:ext cx="10363200" cy="990600"/>
          </a:xfrm>
        </p:spPr>
        <p:txBody>
          <a:bodyPr/>
          <a:lstStyle>
            <a:lvl1pPr marL="0" indent="0" algn="ctr">
              <a:buFont typeface="Wingdings" pitchFamily="2" charset="2"/>
              <a:buNone/>
              <a:defRPr sz="2100" b="0"/>
            </a:lvl1pPr>
          </a:lstStyle>
          <a:p>
            <a:pPr lvl="0"/>
            <a:r>
              <a:rPr lang="en-US" noProof="0"/>
              <a:t>Click to edit Master subtitle style</a:t>
            </a:r>
          </a:p>
        </p:txBody>
      </p:sp>
      <p:pic>
        <p:nvPicPr>
          <p:cNvPr id="7175" name="Picture 7" descr="tit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00400"/>
          </a:xfrm>
          <a:prstGeom prst="rect">
            <a:avLst/>
          </a:prstGeom>
          <a:noFill/>
          <a:extLst>
            <a:ext uri="{909E8E84-426E-40DD-AFC4-6F175D3DCCD1}">
              <a14:hiddenFill xmlns:a14="http://schemas.microsoft.com/office/drawing/2010/main">
                <a:solidFill>
                  <a:srgbClr val="FFFFFF"/>
                </a:solidFill>
              </a14:hiddenFill>
            </a:ext>
          </a:extLst>
        </p:spPr>
      </p:pic>
      <p:sp>
        <p:nvSpPr>
          <p:cNvPr id="7177" name="Line 9"/>
          <p:cNvSpPr>
            <a:spLocks noChangeShapeType="1"/>
          </p:cNvSpPr>
          <p:nvPr/>
        </p:nvSpPr>
        <p:spPr bwMode="auto">
          <a:xfrm>
            <a:off x="914400" y="5029200"/>
            <a:ext cx="10363200" cy="0"/>
          </a:xfrm>
          <a:prstGeom prst="line">
            <a:avLst/>
          </a:prstGeom>
          <a:noFill/>
          <a:ln w="38100">
            <a:solidFill>
              <a:srgbClr val="002C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350">
              <a:solidFill>
                <a:srgbClr val="000000"/>
              </a:solidFill>
            </a:endParaRPr>
          </a:p>
        </p:txBody>
      </p:sp>
    </p:spTree>
    <p:extLst>
      <p:ext uri="{BB962C8B-B14F-4D97-AF65-F5344CB8AC3E}">
        <p14:creationId xmlns:p14="http://schemas.microsoft.com/office/powerpoint/2010/main" val="1897506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i="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B0F867-FCD5-48D6-AD82-999296BDA57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054094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02A87C7-7957-4768-B37A-3BB96531443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6975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4D7922F-44C4-491A-8A26-12F126494AE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681571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3F60B6A-1F47-4B88-AFE3-56E639F7C35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6965110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324B000-01DA-4B7E-AED9-131FDBD5DCA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3905664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A706AF-C9CD-4146-A0AC-779394B42898}"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1992672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602A87C7-7957-4768-B37A-3BB965314434}" type="slidenum">
              <a:rPr lang="en-US"/>
              <a:pPr/>
              <a:t>‹#›</a:t>
            </a:fld>
            <a:endParaRPr lang="en-US" dirty="0"/>
          </a:p>
        </p:txBody>
      </p:sp>
    </p:spTree>
    <p:extLst>
      <p:ext uri="{BB962C8B-B14F-4D97-AF65-F5344CB8AC3E}">
        <p14:creationId xmlns:p14="http://schemas.microsoft.com/office/powerpoint/2010/main" val="6369066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7F102F3-DFD7-40D3-9DBE-BC4227964EC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5523907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32885F1-FE70-4F37-86BD-838CDB33CBF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400128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A70CFA0E-D310-4C4D-8F10-9318BC47AE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4545721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1"/>
            <a:ext cx="2844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D0039E6A-7311-4A77-8D6B-EBB1062C00D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485264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nvSpPr>
        <p:spPr bwMode="auto">
          <a:xfrm>
            <a:off x="0" y="3276600"/>
            <a:ext cx="12192000" cy="3581400"/>
          </a:xfrm>
          <a:prstGeom prst="rect">
            <a:avLst/>
          </a:prstGeom>
          <a:gradFill rotWithShape="1">
            <a:gsLst>
              <a:gs pos="0">
                <a:srgbClr val="EDC45D"/>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pic>
        <p:nvPicPr>
          <p:cNvPr id="5" name="Picture 7" descr="titl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9"/>
          <p:cNvSpPr>
            <a:spLocks noChangeShapeType="1"/>
          </p:cNvSpPr>
          <p:nvPr/>
        </p:nvSpPr>
        <p:spPr bwMode="auto">
          <a:xfrm>
            <a:off x="914400" y="5029200"/>
            <a:ext cx="10363200" cy="0"/>
          </a:xfrm>
          <a:prstGeom prst="line">
            <a:avLst/>
          </a:prstGeom>
          <a:noFill/>
          <a:ln w="38100">
            <a:solidFill>
              <a:srgbClr val="002C7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
        <p:nvSpPr>
          <p:cNvPr id="7170" name="Rectangle 2"/>
          <p:cNvSpPr>
            <a:spLocks noGrp="1" noChangeArrowheads="1"/>
          </p:cNvSpPr>
          <p:nvPr>
            <p:ph type="ctrTitle"/>
          </p:nvPr>
        </p:nvSpPr>
        <p:spPr>
          <a:xfrm>
            <a:off x="914400" y="3657600"/>
            <a:ext cx="10363200" cy="1219200"/>
          </a:xfrm>
        </p:spPr>
        <p:txBody>
          <a:bodyPr lIns="0" rIns="0" anchor="b"/>
          <a:lstStyle>
            <a:lvl1pPr algn="ctr">
              <a:defRPr>
                <a:solidFill>
                  <a:srgbClr val="002C76"/>
                </a:solidFill>
              </a:defRPr>
            </a:lvl1pPr>
          </a:lstStyle>
          <a:p>
            <a:pPr lvl="0"/>
            <a:r>
              <a:rPr lang="en-US" noProof="0"/>
              <a:t>Click to edit Master title style</a:t>
            </a:r>
          </a:p>
        </p:txBody>
      </p:sp>
      <p:sp>
        <p:nvSpPr>
          <p:cNvPr id="7171" name="Rectangle 3"/>
          <p:cNvSpPr>
            <a:spLocks noGrp="1" noChangeArrowheads="1"/>
          </p:cNvSpPr>
          <p:nvPr>
            <p:ph type="subTitle" idx="1"/>
          </p:nvPr>
        </p:nvSpPr>
        <p:spPr>
          <a:xfrm>
            <a:off x="914400" y="5105400"/>
            <a:ext cx="10363200" cy="990600"/>
          </a:xfrm>
        </p:spPr>
        <p:txBody>
          <a:bodyPr/>
          <a:lstStyle>
            <a:lvl1pPr marL="0" indent="0" algn="ctr">
              <a:buFont typeface="Wingdings" pitchFamily="2" charset="2"/>
              <a:buNone/>
              <a:defRPr sz="2800" b="0"/>
            </a:lvl1pPr>
          </a:lstStyle>
          <a:p>
            <a:pPr lvl="0"/>
            <a:r>
              <a:rPr lang="en-US" noProof="0"/>
              <a:t>Click to edit Master subtitle style</a:t>
            </a:r>
          </a:p>
        </p:txBody>
      </p:sp>
    </p:spTree>
    <p:extLst>
      <p:ext uri="{BB962C8B-B14F-4D97-AF65-F5344CB8AC3E}">
        <p14:creationId xmlns:p14="http://schemas.microsoft.com/office/powerpoint/2010/main" val="22177118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9891F0E9-7717-4E58-ADF2-DF1393FBFF7D}" type="slidenum">
              <a:rPr lang="en-US"/>
              <a:pPr>
                <a:defRPr/>
              </a:pPr>
              <a:t>‹#›</a:t>
            </a:fld>
            <a:endParaRPr lang="en-US"/>
          </a:p>
        </p:txBody>
      </p:sp>
    </p:spTree>
    <p:extLst>
      <p:ext uri="{BB962C8B-B14F-4D97-AF65-F5344CB8AC3E}">
        <p14:creationId xmlns:p14="http://schemas.microsoft.com/office/powerpoint/2010/main" val="34268311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7475CCE0-901C-4CD0-B5A5-5E63DF2D9B8C}" type="slidenum">
              <a:rPr lang="en-US"/>
              <a:pPr>
                <a:defRPr/>
              </a:pPr>
              <a:t>‹#›</a:t>
            </a:fld>
            <a:endParaRPr lang="en-US"/>
          </a:p>
        </p:txBody>
      </p:sp>
    </p:spTree>
    <p:extLst>
      <p:ext uri="{BB962C8B-B14F-4D97-AF65-F5344CB8AC3E}">
        <p14:creationId xmlns:p14="http://schemas.microsoft.com/office/powerpoint/2010/main" val="38014514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FFD87BBA-4254-4A01-A532-69DBD05C350C}" type="slidenum">
              <a:rPr lang="en-US"/>
              <a:pPr>
                <a:defRPr/>
              </a:pPr>
              <a:t>‹#›</a:t>
            </a:fld>
            <a:endParaRPr lang="en-US"/>
          </a:p>
        </p:txBody>
      </p:sp>
    </p:spTree>
    <p:extLst>
      <p:ext uri="{BB962C8B-B14F-4D97-AF65-F5344CB8AC3E}">
        <p14:creationId xmlns:p14="http://schemas.microsoft.com/office/powerpoint/2010/main" val="1477981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DEC47A87-B439-4512-9F67-826B1BD96953}" type="slidenum">
              <a:rPr lang="en-US"/>
              <a:pPr>
                <a:defRPr/>
              </a:pPr>
              <a:t>‹#›</a:t>
            </a:fld>
            <a:endParaRPr lang="en-US"/>
          </a:p>
        </p:txBody>
      </p:sp>
    </p:spTree>
    <p:extLst>
      <p:ext uri="{BB962C8B-B14F-4D97-AF65-F5344CB8AC3E}">
        <p14:creationId xmlns:p14="http://schemas.microsoft.com/office/powerpoint/2010/main" val="407217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A3F3B9C2-5881-4CBA-8C77-3BF6B6AE2AB6}" type="slidenum">
              <a:rPr lang="en-US"/>
              <a:pPr>
                <a:defRPr/>
              </a:pPr>
              <a:t>‹#›</a:t>
            </a:fld>
            <a:endParaRPr lang="en-US"/>
          </a:p>
        </p:txBody>
      </p:sp>
    </p:spTree>
    <p:extLst>
      <p:ext uri="{BB962C8B-B14F-4D97-AF65-F5344CB8AC3E}">
        <p14:creationId xmlns:p14="http://schemas.microsoft.com/office/powerpoint/2010/main" val="289445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4D7922F-44C4-491A-8A26-12F126494AEF}" type="slidenum">
              <a:rPr lang="en-US"/>
              <a:pPr/>
              <a:t>‹#›</a:t>
            </a:fld>
            <a:endParaRPr lang="en-US" dirty="0"/>
          </a:p>
        </p:txBody>
      </p:sp>
    </p:spTree>
    <p:extLst>
      <p:ext uri="{BB962C8B-B14F-4D97-AF65-F5344CB8AC3E}">
        <p14:creationId xmlns:p14="http://schemas.microsoft.com/office/powerpoint/2010/main" val="36936692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3FCDF55-ADCC-4FA7-9B40-9B9155264D3F}" type="slidenum">
              <a:rPr lang="en-US"/>
              <a:pPr>
                <a:defRPr/>
              </a:pPr>
              <a:t>‹#›</a:t>
            </a:fld>
            <a:endParaRPr lang="en-US"/>
          </a:p>
        </p:txBody>
      </p:sp>
    </p:spTree>
    <p:extLst>
      <p:ext uri="{BB962C8B-B14F-4D97-AF65-F5344CB8AC3E}">
        <p14:creationId xmlns:p14="http://schemas.microsoft.com/office/powerpoint/2010/main" val="8496298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3221C3E6-24F4-492A-822F-A2250C15C013}" type="slidenum">
              <a:rPr lang="en-US"/>
              <a:pPr>
                <a:defRPr/>
              </a:pPr>
              <a:t>‹#›</a:t>
            </a:fld>
            <a:endParaRPr lang="en-US"/>
          </a:p>
        </p:txBody>
      </p:sp>
    </p:spTree>
    <p:extLst>
      <p:ext uri="{BB962C8B-B14F-4D97-AF65-F5344CB8AC3E}">
        <p14:creationId xmlns:p14="http://schemas.microsoft.com/office/powerpoint/2010/main" val="3124471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6A5F2EF-F17A-43D3-A728-CCAEDF171BC4}" type="slidenum">
              <a:rPr lang="en-US"/>
              <a:pPr>
                <a:defRPr/>
              </a:pPr>
              <a:t>‹#›</a:t>
            </a:fld>
            <a:endParaRPr lang="en-US"/>
          </a:p>
        </p:txBody>
      </p:sp>
    </p:spTree>
    <p:extLst>
      <p:ext uri="{BB962C8B-B14F-4D97-AF65-F5344CB8AC3E}">
        <p14:creationId xmlns:p14="http://schemas.microsoft.com/office/powerpoint/2010/main" val="156152771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3995F63D-64D8-4195-8F9A-80FC988D7BDD}" type="slidenum">
              <a:rPr lang="en-US"/>
              <a:pPr>
                <a:defRPr/>
              </a:pPr>
              <a:t>‹#›</a:t>
            </a:fld>
            <a:endParaRPr lang="en-US"/>
          </a:p>
        </p:txBody>
      </p:sp>
    </p:spTree>
    <p:extLst>
      <p:ext uri="{BB962C8B-B14F-4D97-AF65-F5344CB8AC3E}">
        <p14:creationId xmlns:p14="http://schemas.microsoft.com/office/powerpoint/2010/main" val="21888870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39"/>
            <a:ext cx="2844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3312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178956F8-5930-40FB-AF82-A87BA4885607}" type="slidenum">
              <a:rPr lang="en-US"/>
              <a:pPr>
                <a:defRPr/>
              </a:pPr>
              <a:t>‹#›</a:t>
            </a:fld>
            <a:endParaRPr lang="en-US"/>
          </a:p>
        </p:txBody>
      </p:sp>
    </p:spTree>
    <p:extLst>
      <p:ext uri="{BB962C8B-B14F-4D97-AF65-F5344CB8AC3E}">
        <p14:creationId xmlns:p14="http://schemas.microsoft.com/office/powerpoint/2010/main" val="2849348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13F60B6A-1F47-4B88-AFE3-56E639F7C356}" type="slidenum">
              <a:rPr lang="en-US"/>
              <a:pPr/>
              <a:t>‹#›</a:t>
            </a:fld>
            <a:endParaRPr lang="en-US" dirty="0"/>
          </a:p>
        </p:txBody>
      </p:sp>
    </p:spTree>
    <p:extLst>
      <p:ext uri="{BB962C8B-B14F-4D97-AF65-F5344CB8AC3E}">
        <p14:creationId xmlns:p14="http://schemas.microsoft.com/office/powerpoint/2010/main" val="1081857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8324B000-01DA-4B7E-AED9-131FDBD5DCA8}" type="slidenum">
              <a:rPr lang="en-US"/>
              <a:pPr/>
              <a:t>‹#›</a:t>
            </a:fld>
            <a:endParaRPr lang="en-US" dirty="0"/>
          </a:p>
        </p:txBody>
      </p:sp>
    </p:spTree>
    <p:extLst>
      <p:ext uri="{BB962C8B-B14F-4D97-AF65-F5344CB8AC3E}">
        <p14:creationId xmlns:p14="http://schemas.microsoft.com/office/powerpoint/2010/main" val="2274033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50A706AF-C9CD-4146-A0AC-779394B42898}" type="slidenum">
              <a:rPr lang="en-US"/>
              <a:pPr/>
              <a:t>‹#›</a:t>
            </a:fld>
            <a:endParaRPr lang="en-US" dirty="0"/>
          </a:p>
        </p:txBody>
      </p:sp>
    </p:spTree>
    <p:extLst>
      <p:ext uri="{BB962C8B-B14F-4D97-AF65-F5344CB8AC3E}">
        <p14:creationId xmlns:p14="http://schemas.microsoft.com/office/powerpoint/2010/main" val="160419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7F102F3-DFD7-40D3-9DBE-BC4227964EC0}" type="slidenum">
              <a:rPr lang="en-US"/>
              <a:pPr/>
              <a:t>‹#›</a:t>
            </a:fld>
            <a:endParaRPr lang="en-US" dirty="0"/>
          </a:p>
        </p:txBody>
      </p:sp>
    </p:spTree>
    <p:extLst>
      <p:ext uri="{BB962C8B-B14F-4D97-AF65-F5344CB8AC3E}">
        <p14:creationId xmlns:p14="http://schemas.microsoft.com/office/powerpoint/2010/main" val="551044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232885F1-FE70-4F37-86BD-838CDB33CBFC}" type="slidenum">
              <a:rPr lang="en-US"/>
              <a:pPr/>
              <a:t>‹#›</a:t>
            </a:fld>
            <a:endParaRPr lang="en-US" dirty="0"/>
          </a:p>
        </p:txBody>
      </p:sp>
    </p:spTree>
    <p:extLst>
      <p:ext uri="{BB962C8B-B14F-4D97-AF65-F5344CB8AC3E}">
        <p14:creationId xmlns:p14="http://schemas.microsoft.com/office/powerpoint/2010/main" val="1677216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anner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53384" cy="12874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336800" y="274638"/>
            <a:ext cx="9652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86267" y="64643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400"/>
            </a:lvl1pPr>
          </a:lstStyle>
          <a:p>
            <a:fld id="{5BCADDD1-5CBD-4E85-BF05-076AEFFB98D0}" type="slidenum">
              <a:rPr lang="en-US"/>
              <a:pPr/>
              <a:t>‹#›</a:t>
            </a:fld>
            <a:endParaRPr lang="en-US" dirty="0"/>
          </a:p>
        </p:txBody>
      </p:sp>
      <p:sp>
        <p:nvSpPr>
          <p:cNvPr id="1031" name="Text Box 7"/>
          <p:cNvSpPr txBox="1">
            <a:spLocks noChangeArrowheads="1"/>
          </p:cNvSpPr>
          <p:nvPr/>
        </p:nvSpPr>
        <p:spPr bwMode="auto">
          <a:xfrm>
            <a:off x="7207251" y="6553200"/>
            <a:ext cx="4876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a:spcBef>
                <a:spcPct val="50000"/>
              </a:spcBef>
            </a:pPr>
            <a:r>
              <a:rPr lang="en-US" sz="1000" b="1" dirty="0">
                <a:solidFill>
                  <a:srgbClr val="002C76"/>
                </a:solidFill>
              </a:rPr>
              <a:t>FEDERAL DEPOSIT INSURANCE CORPORATION</a:t>
            </a:r>
          </a:p>
        </p:txBody>
      </p:sp>
      <p:sp>
        <p:nvSpPr>
          <p:cNvPr id="1032" name="Rectangle 8"/>
          <p:cNvSpPr>
            <a:spLocks noChangeArrowheads="1"/>
          </p:cNvSpPr>
          <p:nvPr/>
        </p:nvSpPr>
        <p:spPr bwMode="auto">
          <a:xfrm>
            <a:off x="0" y="1219200"/>
            <a:ext cx="12192000" cy="76200"/>
          </a:xfrm>
          <a:prstGeom prst="rect">
            <a:avLst/>
          </a:prstGeom>
          <a:gradFill rotWithShape="1">
            <a:gsLst>
              <a:gs pos="0">
                <a:srgbClr val="EBBE4F"/>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dirty="0"/>
          </a:p>
        </p:txBody>
      </p:sp>
      <p:sp>
        <p:nvSpPr>
          <p:cNvPr id="1033" name="Line 9"/>
          <p:cNvSpPr>
            <a:spLocks noChangeShapeType="1"/>
          </p:cNvSpPr>
          <p:nvPr/>
        </p:nvSpPr>
        <p:spPr bwMode="auto">
          <a:xfrm>
            <a:off x="0" y="6400800"/>
            <a:ext cx="12192000" cy="0"/>
          </a:xfrm>
          <a:prstGeom prst="line">
            <a:avLst/>
          </a:prstGeom>
          <a:noFill/>
          <a:ln w="19050">
            <a:solidFill>
              <a:srgbClr val="E6AD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dirty="0"/>
          </a:p>
        </p:txBody>
      </p:sp>
    </p:spTree>
    <p:extLst>
      <p:ext uri="{BB962C8B-B14F-4D97-AF65-F5344CB8AC3E}">
        <p14:creationId xmlns:p14="http://schemas.microsoft.com/office/powerpoint/2010/main" val="19905853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fontAlgn="base">
        <a:spcBef>
          <a:spcPct val="0"/>
        </a:spcBef>
        <a:spcAft>
          <a:spcPct val="0"/>
        </a:spcAft>
        <a:defRPr sz="3200">
          <a:solidFill>
            <a:schemeClr val="bg1"/>
          </a:solidFill>
          <a:latin typeface="+mj-lt"/>
          <a:ea typeface="+mj-ea"/>
          <a:cs typeface="+mj-cs"/>
        </a:defRPr>
      </a:lvl1pPr>
      <a:lvl2pPr algn="l" rtl="0" fontAlgn="base">
        <a:spcBef>
          <a:spcPct val="0"/>
        </a:spcBef>
        <a:spcAft>
          <a:spcPct val="0"/>
        </a:spcAft>
        <a:defRPr sz="3200">
          <a:solidFill>
            <a:schemeClr val="bg1"/>
          </a:solidFill>
          <a:latin typeface="Arial Black" pitchFamily="34" charset="0"/>
        </a:defRPr>
      </a:lvl2pPr>
      <a:lvl3pPr algn="l" rtl="0" fontAlgn="base">
        <a:spcBef>
          <a:spcPct val="0"/>
        </a:spcBef>
        <a:spcAft>
          <a:spcPct val="0"/>
        </a:spcAft>
        <a:defRPr sz="3200">
          <a:solidFill>
            <a:schemeClr val="bg1"/>
          </a:solidFill>
          <a:latin typeface="Arial Black" pitchFamily="34" charset="0"/>
        </a:defRPr>
      </a:lvl3pPr>
      <a:lvl4pPr algn="l" rtl="0" fontAlgn="base">
        <a:spcBef>
          <a:spcPct val="0"/>
        </a:spcBef>
        <a:spcAft>
          <a:spcPct val="0"/>
        </a:spcAft>
        <a:defRPr sz="3200">
          <a:solidFill>
            <a:schemeClr val="bg1"/>
          </a:solidFill>
          <a:latin typeface="Arial Black" pitchFamily="34" charset="0"/>
        </a:defRPr>
      </a:lvl4pPr>
      <a:lvl5pPr algn="l" rtl="0" fontAlgn="base">
        <a:spcBef>
          <a:spcPct val="0"/>
        </a:spcBef>
        <a:spcAft>
          <a:spcPct val="0"/>
        </a:spcAft>
        <a:defRPr sz="3200">
          <a:solidFill>
            <a:schemeClr val="bg1"/>
          </a:solidFill>
          <a:latin typeface="Arial Black" pitchFamily="34" charset="0"/>
        </a:defRPr>
      </a:lvl5pPr>
      <a:lvl6pPr marL="457200" algn="l" rtl="0" fontAlgn="base">
        <a:spcBef>
          <a:spcPct val="0"/>
        </a:spcBef>
        <a:spcAft>
          <a:spcPct val="0"/>
        </a:spcAft>
        <a:defRPr sz="3200">
          <a:solidFill>
            <a:schemeClr val="bg1"/>
          </a:solidFill>
          <a:latin typeface="Arial Black" pitchFamily="34" charset="0"/>
        </a:defRPr>
      </a:lvl6pPr>
      <a:lvl7pPr marL="914400" algn="l" rtl="0" fontAlgn="base">
        <a:spcBef>
          <a:spcPct val="0"/>
        </a:spcBef>
        <a:spcAft>
          <a:spcPct val="0"/>
        </a:spcAft>
        <a:defRPr sz="3200">
          <a:solidFill>
            <a:schemeClr val="bg1"/>
          </a:solidFill>
          <a:latin typeface="Arial Black" pitchFamily="34" charset="0"/>
        </a:defRPr>
      </a:lvl7pPr>
      <a:lvl8pPr marL="1371600" algn="l" rtl="0" fontAlgn="base">
        <a:spcBef>
          <a:spcPct val="0"/>
        </a:spcBef>
        <a:spcAft>
          <a:spcPct val="0"/>
        </a:spcAft>
        <a:defRPr sz="3200">
          <a:solidFill>
            <a:schemeClr val="bg1"/>
          </a:solidFill>
          <a:latin typeface="Arial Black" pitchFamily="34" charset="0"/>
        </a:defRPr>
      </a:lvl8pPr>
      <a:lvl9pPr marL="1828800" algn="l" rtl="0" fontAlgn="base">
        <a:spcBef>
          <a:spcPct val="0"/>
        </a:spcBef>
        <a:spcAft>
          <a:spcPct val="0"/>
        </a:spcAft>
        <a:defRPr sz="3200">
          <a:solidFill>
            <a:schemeClr val="bg1"/>
          </a:solidFill>
          <a:latin typeface="Arial Black" pitchFamily="34" charset="0"/>
        </a:defRPr>
      </a:lvl9pPr>
    </p:titleStyle>
    <p:bodyStyle>
      <a:lvl1pPr marL="342900" indent="-342900" algn="l" rtl="0" fontAlgn="base">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42950" indent="-285750" algn="l" rtl="0" fontAlgn="base">
        <a:spcBef>
          <a:spcPct val="20000"/>
        </a:spcBef>
        <a:spcAft>
          <a:spcPct val="0"/>
        </a:spcAft>
        <a:buClr>
          <a:srgbClr val="C79316"/>
        </a:buClr>
        <a:buFont typeface="Wingdings" pitchFamily="2" charset="2"/>
        <a:buChar char="s"/>
        <a:defRPr sz="2800">
          <a:solidFill>
            <a:srgbClr val="002C76"/>
          </a:solidFill>
          <a:latin typeface="+mn-lt"/>
        </a:defRPr>
      </a:lvl2pPr>
      <a:lvl3pPr marL="1143000" indent="-228600" algn="l" rtl="0" fontAlgn="base">
        <a:spcBef>
          <a:spcPct val="20000"/>
        </a:spcBef>
        <a:spcAft>
          <a:spcPct val="0"/>
        </a:spcAft>
        <a:buClr>
          <a:srgbClr val="C79316"/>
        </a:buClr>
        <a:buChar char="•"/>
        <a:defRPr sz="2400">
          <a:solidFill>
            <a:srgbClr val="002C76"/>
          </a:solidFill>
          <a:latin typeface="+mn-lt"/>
        </a:defRPr>
      </a:lvl3pPr>
      <a:lvl4pPr marL="1600200" indent="-228600" algn="l" rtl="0" fontAlgn="base">
        <a:spcBef>
          <a:spcPct val="20000"/>
        </a:spcBef>
        <a:spcAft>
          <a:spcPct val="0"/>
        </a:spcAft>
        <a:buClr>
          <a:srgbClr val="C79316"/>
        </a:buClr>
        <a:buChar char="–"/>
        <a:defRPr sz="2000">
          <a:solidFill>
            <a:srgbClr val="002C76"/>
          </a:solidFill>
          <a:latin typeface="+mn-lt"/>
        </a:defRPr>
      </a:lvl4pPr>
      <a:lvl5pPr marL="2057400" indent="-228600" algn="l" rtl="0" fontAlgn="base">
        <a:spcBef>
          <a:spcPct val="20000"/>
        </a:spcBef>
        <a:spcAft>
          <a:spcPct val="0"/>
        </a:spcAft>
        <a:buClr>
          <a:srgbClr val="C79316"/>
        </a:buClr>
        <a:buFont typeface="Wingdings" pitchFamily="2" charset="2"/>
        <a:buChar char="§"/>
        <a:defRPr sz="2000">
          <a:solidFill>
            <a:srgbClr val="002C76"/>
          </a:solidFill>
          <a:latin typeface="+mn-lt"/>
        </a:defRPr>
      </a:lvl5pPr>
      <a:lvl6pPr marL="2514600" indent="-228600" algn="l" rtl="0" fontAlgn="base">
        <a:spcBef>
          <a:spcPct val="20000"/>
        </a:spcBef>
        <a:spcAft>
          <a:spcPct val="0"/>
        </a:spcAft>
        <a:buClr>
          <a:srgbClr val="C79316"/>
        </a:buClr>
        <a:buFont typeface="Wingdings" pitchFamily="2" charset="2"/>
        <a:buChar char="§"/>
        <a:defRPr sz="2000">
          <a:solidFill>
            <a:srgbClr val="002C76"/>
          </a:solidFill>
          <a:latin typeface="+mn-lt"/>
        </a:defRPr>
      </a:lvl6pPr>
      <a:lvl7pPr marL="2971800" indent="-228600" algn="l" rtl="0" fontAlgn="base">
        <a:spcBef>
          <a:spcPct val="20000"/>
        </a:spcBef>
        <a:spcAft>
          <a:spcPct val="0"/>
        </a:spcAft>
        <a:buClr>
          <a:srgbClr val="C79316"/>
        </a:buClr>
        <a:buFont typeface="Wingdings" pitchFamily="2" charset="2"/>
        <a:buChar char="§"/>
        <a:defRPr sz="2000">
          <a:solidFill>
            <a:srgbClr val="002C76"/>
          </a:solidFill>
          <a:latin typeface="+mn-lt"/>
        </a:defRPr>
      </a:lvl7pPr>
      <a:lvl8pPr marL="3429000" indent="-228600" algn="l" rtl="0" fontAlgn="base">
        <a:spcBef>
          <a:spcPct val="20000"/>
        </a:spcBef>
        <a:spcAft>
          <a:spcPct val="0"/>
        </a:spcAft>
        <a:buClr>
          <a:srgbClr val="C79316"/>
        </a:buClr>
        <a:buFont typeface="Wingdings" pitchFamily="2" charset="2"/>
        <a:buChar char="§"/>
        <a:defRPr sz="2000">
          <a:solidFill>
            <a:srgbClr val="002C76"/>
          </a:solidFill>
          <a:latin typeface="+mn-lt"/>
        </a:defRPr>
      </a:lvl8pPr>
      <a:lvl9pPr marL="3886200" indent="-228600" algn="l" rtl="0" fontAlgn="base">
        <a:spcBef>
          <a:spcPct val="20000"/>
        </a:spcBef>
        <a:spcAft>
          <a:spcPct val="0"/>
        </a:spcAft>
        <a:buClr>
          <a:srgbClr val="C79316"/>
        </a:buClr>
        <a:buFont typeface="Wingdings" pitchFamily="2" charset="2"/>
        <a:buChar char="§"/>
        <a:defRPr sz="2000">
          <a:solidFill>
            <a:srgbClr val="002C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anner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53384"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36800" y="274638"/>
            <a:ext cx="9652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86267" y="64643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400" smtClean="0"/>
            </a:lvl1pPr>
          </a:lstStyle>
          <a:p>
            <a:pPr>
              <a:defRPr/>
            </a:pPr>
            <a:fld id="{2B5A4738-F693-4E77-B33F-4346E49D97C4}" type="slidenum">
              <a:rPr lang="en-US"/>
              <a:pPr>
                <a:defRPr/>
              </a:pPr>
              <a:t>‹#›</a:t>
            </a:fld>
            <a:endParaRPr lang="en-US"/>
          </a:p>
        </p:txBody>
      </p:sp>
      <p:sp>
        <p:nvSpPr>
          <p:cNvPr id="2" name="Text Box 7"/>
          <p:cNvSpPr txBox="1">
            <a:spLocks noChangeArrowheads="1"/>
          </p:cNvSpPr>
          <p:nvPr/>
        </p:nvSpPr>
        <p:spPr bwMode="auto">
          <a:xfrm>
            <a:off x="7207251" y="6553200"/>
            <a:ext cx="4876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eaLnBrk="1" hangingPunct="1">
              <a:spcBef>
                <a:spcPct val="50000"/>
              </a:spcBef>
            </a:pPr>
            <a:r>
              <a:rPr lang="en-US" sz="1000" b="1">
                <a:solidFill>
                  <a:srgbClr val="002C76"/>
                </a:solidFill>
              </a:rPr>
              <a:t>FEDERAL DEPOSIT INSURANCE CORPORATION</a:t>
            </a:r>
          </a:p>
        </p:txBody>
      </p:sp>
      <p:sp>
        <p:nvSpPr>
          <p:cNvPr id="1031" name="Rectangle 8"/>
          <p:cNvSpPr>
            <a:spLocks noChangeArrowheads="1"/>
          </p:cNvSpPr>
          <p:nvPr/>
        </p:nvSpPr>
        <p:spPr bwMode="auto">
          <a:xfrm>
            <a:off x="0" y="1219200"/>
            <a:ext cx="12192000" cy="76200"/>
          </a:xfrm>
          <a:prstGeom prst="rect">
            <a:avLst/>
          </a:prstGeom>
          <a:gradFill rotWithShape="1">
            <a:gsLst>
              <a:gs pos="0">
                <a:srgbClr val="EBBE4F"/>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2" name="Line 9"/>
          <p:cNvSpPr>
            <a:spLocks noChangeShapeType="1"/>
          </p:cNvSpPr>
          <p:nvPr/>
        </p:nvSpPr>
        <p:spPr bwMode="auto">
          <a:xfrm>
            <a:off x="0" y="6400800"/>
            <a:ext cx="12192000" cy="0"/>
          </a:xfrm>
          <a:prstGeom prst="line">
            <a:avLst/>
          </a:prstGeom>
          <a:noFill/>
          <a:ln w="19050">
            <a:solidFill>
              <a:srgbClr val="E6AD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30069800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Black" pitchFamily="34" charset="0"/>
        </a:defRPr>
      </a:lvl2pPr>
      <a:lvl3pPr algn="l" rtl="0" eaLnBrk="1" fontAlgn="base" hangingPunct="1">
        <a:spcBef>
          <a:spcPct val="0"/>
        </a:spcBef>
        <a:spcAft>
          <a:spcPct val="0"/>
        </a:spcAft>
        <a:defRPr sz="3200">
          <a:solidFill>
            <a:schemeClr val="bg1"/>
          </a:solidFill>
          <a:latin typeface="Arial Black" pitchFamily="34" charset="0"/>
        </a:defRPr>
      </a:lvl3pPr>
      <a:lvl4pPr algn="l" rtl="0" eaLnBrk="1" fontAlgn="base" hangingPunct="1">
        <a:spcBef>
          <a:spcPct val="0"/>
        </a:spcBef>
        <a:spcAft>
          <a:spcPct val="0"/>
        </a:spcAft>
        <a:defRPr sz="3200">
          <a:solidFill>
            <a:schemeClr val="bg1"/>
          </a:solidFill>
          <a:latin typeface="Arial Black" pitchFamily="34" charset="0"/>
        </a:defRPr>
      </a:lvl4pPr>
      <a:lvl5pPr algn="l" rtl="0" eaLnBrk="1" fontAlgn="base" hangingPunct="1">
        <a:spcBef>
          <a:spcPct val="0"/>
        </a:spcBef>
        <a:spcAft>
          <a:spcPct val="0"/>
        </a:spcAft>
        <a:defRPr sz="3200">
          <a:solidFill>
            <a:schemeClr val="bg1"/>
          </a:solidFill>
          <a:latin typeface="Arial Black" pitchFamily="34" charset="0"/>
        </a:defRPr>
      </a:lvl5pPr>
      <a:lvl6pPr marL="457200" algn="l" rtl="0" eaLnBrk="1" fontAlgn="base" hangingPunct="1">
        <a:spcBef>
          <a:spcPct val="0"/>
        </a:spcBef>
        <a:spcAft>
          <a:spcPct val="0"/>
        </a:spcAft>
        <a:defRPr sz="3200">
          <a:solidFill>
            <a:schemeClr val="bg1"/>
          </a:solidFill>
          <a:latin typeface="Arial Black" pitchFamily="34" charset="0"/>
        </a:defRPr>
      </a:lvl6pPr>
      <a:lvl7pPr marL="914400" algn="l" rtl="0" eaLnBrk="1" fontAlgn="base" hangingPunct="1">
        <a:spcBef>
          <a:spcPct val="0"/>
        </a:spcBef>
        <a:spcAft>
          <a:spcPct val="0"/>
        </a:spcAft>
        <a:defRPr sz="3200">
          <a:solidFill>
            <a:schemeClr val="bg1"/>
          </a:solidFill>
          <a:latin typeface="Arial Black" pitchFamily="34" charset="0"/>
        </a:defRPr>
      </a:lvl7pPr>
      <a:lvl8pPr marL="1371600" algn="l" rtl="0" eaLnBrk="1" fontAlgn="base" hangingPunct="1">
        <a:spcBef>
          <a:spcPct val="0"/>
        </a:spcBef>
        <a:spcAft>
          <a:spcPct val="0"/>
        </a:spcAft>
        <a:defRPr sz="3200">
          <a:solidFill>
            <a:schemeClr val="bg1"/>
          </a:solidFill>
          <a:latin typeface="Arial Black" pitchFamily="34" charset="0"/>
        </a:defRPr>
      </a:lvl8pPr>
      <a:lvl9pPr marL="1828800" algn="l" rtl="0" eaLnBrk="1" fontAlgn="base" hangingPunct="1">
        <a:spcBef>
          <a:spcPct val="0"/>
        </a:spcBef>
        <a:spcAft>
          <a:spcPct val="0"/>
        </a:spcAft>
        <a:defRPr sz="3200">
          <a:solidFill>
            <a:schemeClr val="bg1"/>
          </a:solidFill>
          <a:latin typeface="Arial Black" pitchFamily="34" charset="0"/>
        </a:defRPr>
      </a:lvl9pPr>
    </p:titleStyle>
    <p:bodyStyle>
      <a:lvl1pPr marL="342900" indent="-34290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42950" indent="-285750" algn="l" rtl="0" eaLnBrk="1" fontAlgn="base" hangingPunct="1">
        <a:spcBef>
          <a:spcPct val="20000"/>
        </a:spcBef>
        <a:spcAft>
          <a:spcPct val="0"/>
        </a:spcAft>
        <a:buClr>
          <a:srgbClr val="C79316"/>
        </a:buClr>
        <a:buFont typeface="Wingdings" pitchFamily="2" charset="2"/>
        <a:buChar char="s"/>
        <a:defRPr sz="2800">
          <a:solidFill>
            <a:srgbClr val="002C76"/>
          </a:solidFill>
          <a:latin typeface="+mn-lt"/>
        </a:defRPr>
      </a:lvl2pPr>
      <a:lvl3pPr marL="1143000" indent="-228600" algn="l" rtl="0" eaLnBrk="1" fontAlgn="base" hangingPunct="1">
        <a:spcBef>
          <a:spcPct val="20000"/>
        </a:spcBef>
        <a:spcAft>
          <a:spcPct val="0"/>
        </a:spcAft>
        <a:buClr>
          <a:srgbClr val="C79316"/>
        </a:buClr>
        <a:buChar char="•"/>
        <a:defRPr sz="2400">
          <a:solidFill>
            <a:srgbClr val="002C76"/>
          </a:solidFill>
          <a:latin typeface="+mn-lt"/>
        </a:defRPr>
      </a:lvl3pPr>
      <a:lvl4pPr marL="1600200" indent="-228600" algn="l" rtl="0" eaLnBrk="1" fontAlgn="base" hangingPunct="1">
        <a:spcBef>
          <a:spcPct val="20000"/>
        </a:spcBef>
        <a:spcAft>
          <a:spcPct val="0"/>
        </a:spcAft>
        <a:buClr>
          <a:srgbClr val="C79316"/>
        </a:buClr>
        <a:buChar char="–"/>
        <a:defRPr sz="2000">
          <a:solidFill>
            <a:srgbClr val="002C76"/>
          </a:solidFill>
          <a:latin typeface="+mn-lt"/>
        </a:defRPr>
      </a:lvl4pPr>
      <a:lvl5pPr marL="20574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146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718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290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862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4" name="Picture 10" descr="banner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3"/>
            <a:ext cx="12253384" cy="1287463"/>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2336800" y="274638"/>
            <a:ext cx="9652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3"/>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86267" y="64643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050"/>
            </a:lvl1pPr>
          </a:lstStyle>
          <a:p>
            <a:pPr fontAlgn="base">
              <a:spcBef>
                <a:spcPct val="0"/>
              </a:spcBef>
              <a:spcAft>
                <a:spcPct val="0"/>
              </a:spcAft>
            </a:pPr>
            <a:fld id="{5BCADDD1-5CBD-4E85-BF05-076AEFFB98D0}" type="slidenum">
              <a:rPr lang="en-US">
                <a:solidFill>
                  <a:srgbClr val="000000"/>
                </a:solidFill>
              </a:rPr>
              <a:pPr fontAlgn="base">
                <a:spcBef>
                  <a:spcPct val="0"/>
                </a:spcBef>
                <a:spcAft>
                  <a:spcPct val="0"/>
                </a:spcAft>
              </a:pPr>
              <a:t>‹#›</a:t>
            </a:fld>
            <a:endParaRPr lang="en-US">
              <a:solidFill>
                <a:srgbClr val="000000"/>
              </a:solidFill>
            </a:endParaRPr>
          </a:p>
        </p:txBody>
      </p:sp>
      <p:sp>
        <p:nvSpPr>
          <p:cNvPr id="1031" name="Text Box 7"/>
          <p:cNvSpPr txBox="1">
            <a:spLocks noChangeArrowheads="1"/>
          </p:cNvSpPr>
          <p:nvPr/>
        </p:nvSpPr>
        <p:spPr bwMode="auto">
          <a:xfrm>
            <a:off x="7207251" y="6553200"/>
            <a:ext cx="4876800" cy="115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r" fontAlgn="base">
              <a:spcBef>
                <a:spcPct val="50000"/>
              </a:spcBef>
              <a:spcAft>
                <a:spcPct val="0"/>
              </a:spcAft>
            </a:pPr>
            <a:r>
              <a:rPr lang="en-US" sz="750" b="1">
                <a:solidFill>
                  <a:srgbClr val="002C76"/>
                </a:solidFill>
              </a:rPr>
              <a:t>FEDERAL DEPOSIT INSURANCE CORPORATION</a:t>
            </a:r>
          </a:p>
        </p:txBody>
      </p:sp>
      <p:sp>
        <p:nvSpPr>
          <p:cNvPr id="1032" name="Rectangle 8"/>
          <p:cNvSpPr>
            <a:spLocks noChangeArrowheads="1"/>
          </p:cNvSpPr>
          <p:nvPr/>
        </p:nvSpPr>
        <p:spPr bwMode="auto">
          <a:xfrm>
            <a:off x="0" y="1219200"/>
            <a:ext cx="12192000" cy="76200"/>
          </a:xfrm>
          <a:prstGeom prst="rect">
            <a:avLst/>
          </a:prstGeom>
          <a:gradFill rotWithShape="1">
            <a:gsLst>
              <a:gs pos="0">
                <a:srgbClr val="EBBE4F"/>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350">
              <a:solidFill>
                <a:srgbClr val="000000"/>
              </a:solidFill>
            </a:endParaRPr>
          </a:p>
        </p:txBody>
      </p:sp>
      <p:sp>
        <p:nvSpPr>
          <p:cNvPr id="1033" name="Line 9"/>
          <p:cNvSpPr>
            <a:spLocks noChangeShapeType="1"/>
          </p:cNvSpPr>
          <p:nvPr/>
        </p:nvSpPr>
        <p:spPr bwMode="auto">
          <a:xfrm>
            <a:off x="0" y="6400800"/>
            <a:ext cx="12192000" cy="0"/>
          </a:xfrm>
          <a:prstGeom prst="line">
            <a:avLst/>
          </a:prstGeom>
          <a:noFill/>
          <a:ln w="19050">
            <a:solidFill>
              <a:srgbClr val="E6AD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350">
              <a:solidFill>
                <a:srgbClr val="000000"/>
              </a:solidFill>
            </a:endParaRPr>
          </a:p>
        </p:txBody>
      </p:sp>
    </p:spTree>
    <p:extLst>
      <p:ext uri="{BB962C8B-B14F-4D97-AF65-F5344CB8AC3E}">
        <p14:creationId xmlns:p14="http://schemas.microsoft.com/office/powerpoint/2010/main" val="27751721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rtl="0" fontAlgn="base">
        <a:spcBef>
          <a:spcPct val="0"/>
        </a:spcBef>
        <a:spcAft>
          <a:spcPct val="0"/>
        </a:spcAft>
        <a:defRPr sz="2400">
          <a:solidFill>
            <a:schemeClr val="bg1"/>
          </a:solidFill>
          <a:latin typeface="+mj-lt"/>
          <a:ea typeface="+mj-ea"/>
          <a:cs typeface="+mj-cs"/>
        </a:defRPr>
      </a:lvl1pPr>
      <a:lvl2pPr algn="l" rtl="0" fontAlgn="base">
        <a:spcBef>
          <a:spcPct val="0"/>
        </a:spcBef>
        <a:spcAft>
          <a:spcPct val="0"/>
        </a:spcAft>
        <a:defRPr sz="2400">
          <a:solidFill>
            <a:schemeClr val="bg1"/>
          </a:solidFill>
          <a:latin typeface="Arial Black" pitchFamily="34" charset="0"/>
        </a:defRPr>
      </a:lvl2pPr>
      <a:lvl3pPr algn="l" rtl="0" fontAlgn="base">
        <a:spcBef>
          <a:spcPct val="0"/>
        </a:spcBef>
        <a:spcAft>
          <a:spcPct val="0"/>
        </a:spcAft>
        <a:defRPr sz="2400">
          <a:solidFill>
            <a:schemeClr val="bg1"/>
          </a:solidFill>
          <a:latin typeface="Arial Black" pitchFamily="34" charset="0"/>
        </a:defRPr>
      </a:lvl3pPr>
      <a:lvl4pPr algn="l" rtl="0" fontAlgn="base">
        <a:spcBef>
          <a:spcPct val="0"/>
        </a:spcBef>
        <a:spcAft>
          <a:spcPct val="0"/>
        </a:spcAft>
        <a:defRPr sz="2400">
          <a:solidFill>
            <a:schemeClr val="bg1"/>
          </a:solidFill>
          <a:latin typeface="Arial Black" pitchFamily="34" charset="0"/>
        </a:defRPr>
      </a:lvl4pPr>
      <a:lvl5pPr algn="l" rtl="0" fontAlgn="base">
        <a:spcBef>
          <a:spcPct val="0"/>
        </a:spcBef>
        <a:spcAft>
          <a:spcPct val="0"/>
        </a:spcAft>
        <a:defRPr sz="2400">
          <a:solidFill>
            <a:schemeClr val="bg1"/>
          </a:solidFill>
          <a:latin typeface="Arial Black" pitchFamily="34" charset="0"/>
        </a:defRPr>
      </a:lvl5pPr>
      <a:lvl6pPr marL="342900" algn="l" rtl="0" fontAlgn="base">
        <a:spcBef>
          <a:spcPct val="0"/>
        </a:spcBef>
        <a:spcAft>
          <a:spcPct val="0"/>
        </a:spcAft>
        <a:defRPr sz="2400">
          <a:solidFill>
            <a:schemeClr val="bg1"/>
          </a:solidFill>
          <a:latin typeface="Arial Black" pitchFamily="34" charset="0"/>
        </a:defRPr>
      </a:lvl6pPr>
      <a:lvl7pPr marL="685800" algn="l" rtl="0" fontAlgn="base">
        <a:spcBef>
          <a:spcPct val="0"/>
        </a:spcBef>
        <a:spcAft>
          <a:spcPct val="0"/>
        </a:spcAft>
        <a:defRPr sz="2400">
          <a:solidFill>
            <a:schemeClr val="bg1"/>
          </a:solidFill>
          <a:latin typeface="Arial Black" pitchFamily="34" charset="0"/>
        </a:defRPr>
      </a:lvl7pPr>
      <a:lvl8pPr marL="1028700" algn="l" rtl="0" fontAlgn="base">
        <a:spcBef>
          <a:spcPct val="0"/>
        </a:spcBef>
        <a:spcAft>
          <a:spcPct val="0"/>
        </a:spcAft>
        <a:defRPr sz="2400">
          <a:solidFill>
            <a:schemeClr val="bg1"/>
          </a:solidFill>
          <a:latin typeface="Arial Black" pitchFamily="34" charset="0"/>
        </a:defRPr>
      </a:lvl8pPr>
      <a:lvl9pPr marL="1371600" algn="l" rtl="0" fontAlgn="base">
        <a:spcBef>
          <a:spcPct val="0"/>
        </a:spcBef>
        <a:spcAft>
          <a:spcPct val="0"/>
        </a:spcAft>
        <a:defRPr sz="2400">
          <a:solidFill>
            <a:schemeClr val="bg1"/>
          </a:solidFill>
          <a:latin typeface="Arial Black" pitchFamily="34" charset="0"/>
        </a:defRPr>
      </a:lvl9pPr>
    </p:titleStyle>
    <p:bodyStyle>
      <a:lvl1pPr marL="257175" indent="-257175" algn="l" rtl="0" fontAlgn="base">
        <a:spcBef>
          <a:spcPct val="20000"/>
        </a:spcBef>
        <a:spcAft>
          <a:spcPct val="0"/>
        </a:spcAft>
        <a:buClr>
          <a:srgbClr val="C79316"/>
        </a:buClr>
        <a:buFont typeface="Wingdings" pitchFamily="2" charset="2"/>
        <a:buChar char="§"/>
        <a:defRPr sz="2400" b="1">
          <a:solidFill>
            <a:srgbClr val="002C76"/>
          </a:solidFill>
          <a:latin typeface="+mn-lt"/>
          <a:ea typeface="+mn-ea"/>
          <a:cs typeface="+mn-cs"/>
        </a:defRPr>
      </a:lvl1pPr>
      <a:lvl2pPr marL="557213" indent="-214313" algn="l" rtl="0" fontAlgn="base">
        <a:spcBef>
          <a:spcPct val="20000"/>
        </a:spcBef>
        <a:spcAft>
          <a:spcPct val="0"/>
        </a:spcAft>
        <a:buClr>
          <a:srgbClr val="C79316"/>
        </a:buClr>
        <a:buFont typeface="Wingdings" pitchFamily="2" charset="2"/>
        <a:buChar char="s"/>
        <a:defRPr sz="2100">
          <a:solidFill>
            <a:srgbClr val="002C76"/>
          </a:solidFill>
          <a:latin typeface="+mn-lt"/>
        </a:defRPr>
      </a:lvl2pPr>
      <a:lvl3pPr marL="857250" indent="-171450" algn="l" rtl="0" fontAlgn="base">
        <a:spcBef>
          <a:spcPct val="20000"/>
        </a:spcBef>
        <a:spcAft>
          <a:spcPct val="0"/>
        </a:spcAft>
        <a:buClr>
          <a:srgbClr val="C79316"/>
        </a:buClr>
        <a:buChar char="•"/>
        <a:defRPr sz="1800">
          <a:solidFill>
            <a:srgbClr val="002C76"/>
          </a:solidFill>
          <a:latin typeface="+mn-lt"/>
        </a:defRPr>
      </a:lvl3pPr>
      <a:lvl4pPr marL="1200150" indent="-171450" algn="l" rtl="0" fontAlgn="base">
        <a:spcBef>
          <a:spcPct val="20000"/>
        </a:spcBef>
        <a:spcAft>
          <a:spcPct val="0"/>
        </a:spcAft>
        <a:buClr>
          <a:srgbClr val="C79316"/>
        </a:buClr>
        <a:buChar char="–"/>
        <a:defRPr sz="1500">
          <a:solidFill>
            <a:srgbClr val="002C76"/>
          </a:solidFill>
          <a:latin typeface="+mn-lt"/>
        </a:defRPr>
      </a:lvl4pPr>
      <a:lvl5pPr marL="1543050" indent="-171450" algn="l" rtl="0" fontAlgn="base">
        <a:spcBef>
          <a:spcPct val="20000"/>
        </a:spcBef>
        <a:spcAft>
          <a:spcPct val="0"/>
        </a:spcAft>
        <a:buClr>
          <a:srgbClr val="C79316"/>
        </a:buClr>
        <a:buFont typeface="Wingdings" pitchFamily="2" charset="2"/>
        <a:buChar char="§"/>
        <a:defRPr sz="1500">
          <a:solidFill>
            <a:srgbClr val="002C76"/>
          </a:solidFill>
          <a:latin typeface="+mn-lt"/>
        </a:defRPr>
      </a:lvl5pPr>
      <a:lvl6pPr marL="1885950" indent="-171450" algn="l" rtl="0" fontAlgn="base">
        <a:spcBef>
          <a:spcPct val="20000"/>
        </a:spcBef>
        <a:spcAft>
          <a:spcPct val="0"/>
        </a:spcAft>
        <a:buClr>
          <a:srgbClr val="C79316"/>
        </a:buClr>
        <a:buFont typeface="Wingdings" pitchFamily="2" charset="2"/>
        <a:buChar char="§"/>
        <a:defRPr sz="1500">
          <a:solidFill>
            <a:srgbClr val="002C76"/>
          </a:solidFill>
          <a:latin typeface="+mn-lt"/>
        </a:defRPr>
      </a:lvl6pPr>
      <a:lvl7pPr marL="2228850" indent="-171450" algn="l" rtl="0" fontAlgn="base">
        <a:spcBef>
          <a:spcPct val="20000"/>
        </a:spcBef>
        <a:spcAft>
          <a:spcPct val="0"/>
        </a:spcAft>
        <a:buClr>
          <a:srgbClr val="C79316"/>
        </a:buClr>
        <a:buFont typeface="Wingdings" pitchFamily="2" charset="2"/>
        <a:buChar char="§"/>
        <a:defRPr sz="1500">
          <a:solidFill>
            <a:srgbClr val="002C76"/>
          </a:solidFill>
          <a:latin typeface="+mn-lt"/>
        </a:defRPr>
      </a:lvl7pPr>
      <a:lvl8pPr marL="2571750" indent="-171450" algn="l" rtl="0" fontAlgn="base">
        <a:spcBef>
          <a:spcPct val="20000"/>
        </a:spcBef>
        <a:spcAft>
          <a:spcPct val="0"/>
        </a:spcAft>
        <a:buClr>
          <a:srgbClr val="C79316"/>
        </a:buClr>
        <a:buFont typeface="Wingdings" pitchFamily="2" charset="2"/>
        <a:buChar char="§"/>
        <a:defRPr sz="1500">
          <a:solidFill>
            <a:srgbClr val="002C76"/>
          </a:solidFill>
          <a:latin typeface="+mn-lt"/>
        </a:defRPr>
      </a:lvl8pPr>
      <a:lvl9pPr marL="2914650" indent="-171450" algn="l" rtl="0" fontAlgn="base">
        <a:spcBef>
          <a:spcPct val="20000"/>
        </a:spcBef>
        <a:spcAft>
          <a:spcPct val="0"/>
        </a:spcAft>
        <a:buClr>
          <a:srgbClr val="C79316"/>
        </a:buClr>
        <a:buFont typeface="Wingdings" pitchFamily="2" charset="2"/>
        <a:buChar char="§"/>
        <a:defRPr sz="1500">
          <a:solidFill>
            <a:srgbClr val="002C76"/>
          </a:solidFill>
          <a:latin typeface="+mn-lt"/>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banner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
            <a:ext cx="12253384" cy="128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2336800" y="274638"/>
            <a:ext cx="96520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186267" y="6464300"/>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bodyPr>
          <a:lstStyle>
            <a:lvl1pPr>
              <a:defRPr sz="1400">
                <a:latin typeface="Arial" pitchFamily="34" charset="0"/>
              </a:defRPr>
            </a:lvl1pPr>
          </a:lstStyle>
          <a:p>
            <a:pPr>
              <a:defRPr/>
            </a:pPr>
            <a:fld id="{3E8913CA-56F3-4C66-A38C-BC34151AAF06}" type="slidenum">
              <a:rPr lang="en-US"/>
              <a:pPr>
                <a:defRPr/>
              </a:pPr>
              <a:t>‹#›</a:t>
            </a:fld>
            <a:endParaRPr lang="en-US"/>
          </a:p>
        </p:txBody>
      </p:sp>
      <p:sp>
        <p:nvSpPr>
          <p:cNvPr id="2" name="Text Box 7"/>
          <p:cNvSpPr txBox="1">
            <a:spLocks noChangeArrowheads="1"/>
          </p:cNvSpPr>
          <p:nvPr/>
        </p:nvSpPr>
        <p:spPr bwMode="auto">
          <a:xfrm>
            <a:off x="7207251" y="6553200"/>
            <a:ext cx="48768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defRPr/>
            </a:pPr>
            <a:r>
              <a:rPr lang="en-US" sz="1000" b="1">
                <a:solidFill>
                  <a:srgbClr val="002C76"/>
                </a:solidFill>
              </a:rPr>
              <a:t>FEDERAL DEPOSIT INSURANCE CORPORATION</a:t>
            </a:r>
          </a:p>
        </p:txBody>
      </p:sp>
      <p:sp>
        <p:nvSpPr>
          <p:cNvPr id="1031" name="Rectangle 8"/>
          <p:cNvSpPr>
            <a:spLocks noChangeArrowheads="1"/>
          </p:cNvSpPr>
          <p:nvPr/>
        </p:nvSpPr>
        <p:spPr bwMode="auto">
          <a:xfrm>
            <a:off x="0" y="1219200"/>
            <a:ext cx="12192000" cy="76200"/>
          </a:xfrm>
          <a:prstGeom prst="rect">
            <a:avLst/>
          </a:prstGeom>
          <a:gradFill rotWithShape="1">
            <a:gsLst>
              <a:gs pos="0">
                <a:srgbClr val="EBBE4F"/>
              </a:gs>
              <a:gs pos="100000">
                <a:srgbClr val="C79316"/>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800"/>
          </a:p>
        </p:txBody>
      </p:sp>
      <p:sp>
        <p:nvSpPr>
          <p:cNvPr id="1032" name="Line 9"/>
          <p:cNvSpPr>
            <a:spLocks noChangeShapeType="1"/>
          </p:cNvSpPr>
          <p:nvPr/>
        </p:nvSpPr>
        <p:spPr bwMode="auto">
          <a:xfrm>
            <a:off x="0" y="6400800"/>
            <a:ext cx="12192000" cy="0"/>
          </a:xfrm>
          <a:prstGeom prst="line">
            <a:avLst/>
          </a:prstGeom>
          <a:noFill/>
          <a:ln w="19050">
            <a:solidFill>
              <a:srgbClr val="E6AD1E"/>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a:p>
        </p:txBody>
      </p:sp>
    </p:spTree>
    <p:extLst>
      <p:ext uri="{BB962C8B-B14F-4D97-AF65-F5344CB8AC3E}">
        <p14:creationId xmlns:p14="http://schemas.microsoft.com/office/powerpoint/2010/main" val="27134038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fontAlgn="base" hangingPunct="1">
        <a:spcBef>
          <a:spcPct val="0"/>
        </a:spcBef>
        <a:spcAft>
          <a:spcPct val="0"/>
        </a:spcAft>
        <a:defRPr sz="3200">
          <a:solidFill>
            <a:schemeClr val="bg1"/>
          </a:solidFill>
          <a:latin typeface="+mj-lt"/>
          <a:ea typeface="+mj-ea"/>
          <a:cs typeface="+mj-cs"/>
        </a:defRPr>
      </a:lvl1pPr>
      <a:lvl2pPr algn="l" rtl="0" eaLnBrk="1" fontAlgn="base" hangingPunct="1">
        <a:spcBef>
          <a:spcPct val="0"/>
        </a:spcBef>
        <a:spcAft>
          <a:spcPct val="0"/>
        </a:spcAft>
        <a:defRPr sz="3200">
          <a:solidFill>
            <a:schemeClr val="bg1"/>
          </a:solidFill>
          <a:latin typeface="Arial Black" pitchFamily="34" charset="0"/>
        </a:defRPr>
      </a:lvl2pPr>
      <a:lvl3pPr algn="l" rtl="0" eaLnBrk="1" fontAlgn="base" hangingPunct="1">
        <a:spcBef>
          <a:spcPct val="0"/>
        </a:spcBef>
        <a:spcAft>
          <a:spcPct val="0"/>
        </a:spcAft>
        <a:defRPr sz="3200">
          <a:solidFill>
            <a:schemeClr val="bg1"/>
          </a:solidFill>
          <a:latin typeface="Arial Black" pitchFamily="34" charset="0"/>
        </a:defRPr>
      </a:lvl3pPr>
      <a:lvl4pPr algn="l" rtl="0" eaLnBrk="1" fontAlgn="base" hangingPunct="1">
        <a:spcBef>
          <a:spcPct val="0"/>
        </a:spcBef>
        <a:spcAft>
          <a:spcPct val="0"/>
        </a:spcAft>
        <a:defRPr sz="3200">
          <a:solidFill>
            <a:schemeClr val="bg1"/>
          </a:solidFill>
          <a:latin typeface="Arial Black" pitchFamily="34" charset="0"/>
        </a:defRPr>
      </a:lvl4pPr>
      <a:lvl5pPr algn="l" rtl="0" eaLnBrk="1" fontAlgn="base" hangingPunct="1">
        <a:spcBef>
          <a:spcPct val="0"/>
        </a:spcBef>
        <a:spcAft>
          <a:spcPct val="0"/>
        </a:spcAft>
        <a:defRPr sz="3200">
          <a:solidFill>
            <a:schemeClr val="bg1"/>
          </a:solidFill>
          <a:latin typeface="Arial Black" pitchFamily="34" charset="0"/>
        </a:defRPr>
      </a:lvl5pPr>
      <a:lvl6pPr marL="457200" algn="l" rtl="0" eaLnBrk="1" fontAlgn="base" hangingPunct="1">
        <a:spcBef>
          <a:spcPct val="0"/>
        </a:spcBef>
        <a:spcAft>
          <a:spcPct val="0"/>
        </a:spcAft>
        <a:defRPr sz="3200">
          <a:solidFill>
            <a:schemeClr val="bg1"/>
          </a:solidFill>
          <a:latin typeface="Arial Black" pitchFamily="34" charset="0"/>
        </a:defRPr>
      </a:lvl6pPr>
      <a:lvl7pPr marL="914400" algn="l" rtl="0" eaLnBrk="1" fontAlgn="base" hangingPunct="1">
        <a:spcBef>
          <a:spcPct val="0"/>
        </a:spcBef>
        <a:spcAft>
          <a:spcPct val="0"/>
        </a:spcAft>
        <a:defRPr sz="3200">
          <a:solidFill>
            <a:schemeClr val="bg1"/>
          </a:solidFill>
          <a:latin typeface="Arial Black" pitchFamily="34" charset="0"/>
        </a:defRPr>
      </a:lvl7pPr>
      <a:lvl8pPr marL="1371600" algn="l" rtl="0" eaLnBrk="1" fontAlgn="base" hangingPunct="1">
        <a:spcBef>
          <a:spcPct val="0"/>
        </a:spcBef>
        <a:spcAft>
          <a:spcPct val="0"/>
        </a:spcAft>
        <a:defRPr sz="3200">
          <a:solidFill>
            <a:schemeClr val="bg1"/>
          </a:solidFill>
          <a:latin typeface="Arial Black" pitchFamily="34" charset="0"/>
        </a:defRPr>
      </a:lvl8pPr>
      <a:lvl9pPr marL="1828800" algn="l" rtl="0" eaLnBrk="1" fontAlgn="base" hangingPunct="1">
        <a:spcBef>
          <a:spcPct val="0"/>
        </a:spcBef>
        <a:spcAft>
          <a:spcPct val="0"/>
        </a:spcAft>
        <a:defRPr sz="3200">
          <a:solidFill>
            <a:schemeClr val="bg1"/>
          </a:solidFill>
          <a:latin typeface="Arial Black" pitchFamily="34" charset="0"/>
        </a:defRPr>
      </a:lvl9pPr>
    </p:titleStyle>
    <p:bodyStyle>
      <a:lvl1pPr marL="342900" indent="-342900" algn="l" rtl="0" eaLnBrk="1" fontAlgn="base" hangingPunct="1">
        <a:spcBef>
          <a:spcPct val="20000"/>
        </a:spcBef>
        <a:spcAft>
          <a:spcPct val="0"/>
        </a:spcAft>
        <a:buClr>
          <a:srgbClr val="C79316"/>
        </a:buClr>
        <a:buFont typeface="Wingdings" pitchFamily="2" charset="2"/>
        <a:buChar char="§"/>
        <a:defRPr sz="3200" b="1">
          <a:solidFill>
            <a:srgbClr val="002C76"/>
          </a:solidFill>
          <a:latin typeface="+mn-lt"/>
          <a:ea typeface="+mn-ea"/>
          <a:cs typeface="+mn-cs"/>
        </a:defRPr>
      </a:lvl1pPr>
      <a:lvl2pPr marL="742950" indent="-285750" algn="l" rtl="0" eaLnBrk="1" fontAlgn="base" hangingPunct="1">
        <a:spcBef>
          <a:spcPct val="20000"/>
        </a:spcBef>
        <a:spcAft>
          <a:spcPct val="0"/>
        </a:spcAft>
        <a:buClr>
          <a:srgbClr val="C79316"/>
        </a:buClr>
        <a:buFont typeface="Wingdings" pitchFamily="2" charset="2"/>
        <a:buChar char="s"/>
        <a:defRPr sz="2800">
          <a:solidFill>
            <a:srgbClr val="002C76"/>
          </a:solidFill>
          <a:latin typeface="+mn-lt"/>
        </a:defRPr>
      </a:lvl2pPr>
      <a:lvl3pPr marL="1143000" indent="-228600" algn="l" rtl="0" eaLnBrk="1" fontAlgn="base" hangingPunct="1">
        <a:spcBef>
          <a:spcPct val="20000"/>
        </a:spcBef>
        <a:spcAft>
          <a:spcPct val="0"/>
        </a:spcAft>
        <a:buClr>
          <a:srgbClr val="C79316"/>
        </a:buClr>
        <a:buChar char="•"/>
        <a:defRPr sz="2400">
          <a:solidFill>
            <a:srgbClr val="002C76"/>
          </a:solidFill>
          <a:latin typeface="+mn-lt"/>
        </a:defRPr>
      </a:lvl3pPr>
      <a:lvl4pPr marL="1600200" indent="-228600" algn="l" rtl="0" eaLnBrk="1" fontAlgn="base" hangingPunct="1">
        <a:spcBef>
          <a:spcPct val="20000"/>
        </a:spcBef>
        <a:spcAft>
          <a:spcPct val="0"/>
        </a:spcAft>
        <a:buClr>
          <a:srgbClr val="C79316"/>
        </a:buClr>
        <a:buChar char="–"/>
        <a:defRPr sz="2000">
          <a:solidFill>
            <a:srgbClr val="002C76"/>
          </a:solidFill>
          <a:latin typeface="+mn-lt"/>
        </a:defRPr>
      </a:lvl4pPr>
      <a:lvl5pPr marL="20574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5pPr>
      <a:lvl6pPr marL="25146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6pPr>
      <a:lvl7pPr marL="29718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7pPr>
      <a:lvl8pPr marL="34290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8pPr>
      <a:lvl9pPr marL="3886200" indent="-228600" algn="l" rtl="0" eaLnBrk="1" fontAlgn="base" hangingPunct="1">
        <a:spcBef>
          <a:spcPct val="20000"/>
        </a:spcBef>
        <a:spcAft>
          <a:spcPct val="0"/>
        </a:spcAft>
        <a:buClr>
          <a:srgbClr val="C79316"/>
        </a:buClr>
        <a:buFont typeface="Wingdings" pitchFamily="2" charset="2"/>
        <a:buChar char="§"/>
        <a:defRPr sz="2000">
          <a:solidFill>
            <a:srgbClr val="002C7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dic.gov/consumers/education/torc/"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hyperlink" Target="http://moneysmartcbi.fdic.gov/"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moneysmartcbi.fdic.gov/" TargetMode="External"/><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fdic.gov/consumernew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hyperlink" Target="http://www.fdic.gov/consumers/consumer/news/quicklinks.html"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dirty="0"/>
              <a:t>Free Financial Education Resources for Educators &amp; the Use of Technology</a:t>
            </a:r>
          </a:p>
        </p:txBody>
      </p:sp>
      <p:sp>
        <p:nvSpPr>
          <p:cNvPr id="2051" name="Rectangle 3"/>
          <p:cNvSpPr>
            <a:spLocks noGrp="1" noChangeArrowheads="1"/>
          </p:cNvSpPr>
          <p:nvPr>
            <p:ph type="subTitle" idx="1"/>
          </p:nvPr>
        </p:nvSpPr>
        <p:spPr>
          <a:xfrm>
            <a:off x="2209800" y="5410200"/>
            <a:ext cx="7772400" cy="685800"/>
          </a:xfrm>
        </p:spPr>
        <p:txBody>
          <a:bodyPr/>
          <a:lstStyle/>
          <a:p>
            <a:pPr eaLnBrk="1" hangingPunct="1"/>
            <a:r>
              <a:rPr lang="en-US" dirty="0"/>
              <a:t>Brittany Burroughs</a:t>
            </a:r>
          </a:p>
        </p:txBody>
      </p:sp>
    </p:spTree>
    <p:extLst>
      <p:ext uri="{BB962C8B-B14F-4D97-AF65-F5344CB8AC3E}">
        <p14:creationId xmlns:p14="http://schemas.microsoft.com/office/powerpoint/2010/main" val="8290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Pre-K-2</a:t>
            </a:r>
          </a:p>
        </p:txBody>
      </p:sp>
      <p:sp>
        <p:nvSpPr>
          <p:cNvPr id="3" name="Content Placeholder 2"/>
          <p:cNvSpPr>
            <a:spLocks noGrp="1"/>
          </p:cNvSpPr>
          <p:nvPr>
            <p:ph idx="1"/>
          </p:nvPr>
        </p:nvSpPr>
        <p:spPr/>
        <p:txBody>
          <a:bodyPr/>
          <a:lstStyle/>
          <a:p>
            <a:pPr marL="0" indent="0">
              <a:buNone/>
            </a:pPr>
            <a:r>
              <a:rPr lang="en-US" dirty="0"/>
              <a:t>Educator Guide Lessons:</a:t>
            </a:r>
          </a:p>
          <a:p>
            <a:pPr marL="971550" lvl="1" indent="-514350">
              <a:buFont typeface="+mj-lt"/>
              <a:buAutoNum type="arabicPeriod"/>
            </a:pPr>
            <a:r>
              <a:rPr lang="en-US" dirty="0"/>
              <a:t>Counting Coins - Understanding Currency</a:t>
            </a:r>
          </a:p>
          <a:p>
            <a:pPr marL="971550" lvl="1" indent="-514350">
              <a:buFont typeface="+mj-lt"/>
              <a:buAutoNum type="arabicPeriod"/>
            </a:pPr>
            <a:r>
              <a:rPr lang="en-US" dirty="0"/>
              <a:t>Learn to Earn - Earning Money</a:t>
            </a:r>
          </a:p>
          <a:p>
            <a:pPr marL="971550" lvl="1" indent="-514350">
              <a:buFont typeface="+mj-lt"/>
              <a:buAutoNum type="arabicPeriod"/>
            </a:pPr>
            <a:r>
              <a:rPr lang="en-US" dirty="0"/>
              <a:t>Weighing Wants and Needs - Wants versus Needs</a:t>
            </a:r>
          </a:p>
          <a:p>
            <a:pPr marL="971550" lvl="1" indent="-514350">
              <a:buFont typeface="+mj-lt"/>
              <a:buAutoNum type="arabicPeriod"/>
            </a:pPr>
            <a:r>
              <a:rPr lang="en-US" dirty="0"/>
              <a:t>Ready. Set. Goal. - Setting Goals</a:t>
            </a:r>
          </a:p>
          <a:p>
            <a:pPr marL="971550" lvl="1" indent="-514350">
              <a:buFont typeface="+mj-lt"/>
              <a:buAutoNum type="arabicPeriod"/>
            </a:pPr>
            <a:r>
              <a:rPr lang="en-US" dirty="0"/>
              <a:t>Super Savers - Saving and Spending</a:t>
            </a:r>
          </a:p>
          <a:p>
            <a:pPr marL="971550" lvl="1" indent="-514350">
              <a:buFont typeface="+mj-lt"/>
              <a:buAutoNum type="arabicPeriod"/>
            </a:pPr>
            <a:r>
              <a:rPr lang="en-US" dirty="0"/>
              <a:t>Borrowing Bills - Borrowing and Lending</a:t>
            </a:r>
          </a:p>
          <a:p>
            <a:endParaRPr lang="en-US" dirty="0"/>
          </a:p>
        </p:txBody>
      </p:sp>
    </p:spTree>
    <p:extLst>
      <p:ext uri="{BB962C8B-B14F-4D97-AF65-F5344CB8AC3E}">
        <p14:creationId xmlns:p14="http://schemas.microsoft.com/office/powerpoint/2010/main" val="25244722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3-5</a:t>
            </a:r>
          </a:p>
        </p:txBody>
      </p:sp>
      <p:sp>
        <p:nvSpPr>
          <p:cNvPr id="3" name="Content Placeholder 2"/>
          <p:cNvSpPr>
            <a:spLocks noGrp="1"/>
          </p:cNvSpPr>
          <p:nvPr>
            <p:ph idx="1"/>
          </p:nvPr>
        </p:nvSpPr>
        <p:spPr>
          <a:xfrm>
            <a:off x="1981200" y="1600201"/>
            <a:ext cx="8458200" cy="4525963"/>
          </a:xfrm>
        </p:spPr>
        <p:txBody>
          <a:bodyPr/>
          <a:lstStyle/>
          <a:p>
            <a:pPr marL="0" indent="0">
              <a:buNone/>
            </a:pPr>
            <a:r>
              <a:rPr lang="en-US" dirty="0"/>
              <a:t>Educator Guide Lessons:</a:t>
            </a:r>
          </a:p>
          <a:p>
            <a:pPr marL="971550" lvl="1" indent="-514350">
              <a:buFont typeface="+mj-lt"/>
              <a:buAutoNum type="arabicPeriod"/>
            </a:pPr>
            <a:r>
              <a:rPr lang="en-US" sz="2400" dirty="0"/>
              <a:t>Money Matters -  Buying Decisions</a:t>
            </a:r>
          </a:p>
          <a:p>
            <a:pPr marL="971550" lvl="1" indent="-514350">
              <a:buFont typeface="+mj-lt"/>
              <a:buAutoNum type="arabicPeriod"/>
            </a:pPr>
            <a:r>
              <a:rPr lang="en-US" sz="2400" dirty="0"/>
              <a:t>Get Set for Goals - Setting Goals</a:t>
            </a:r>
          </a:p>
          <a:p>
            <a:pPr marL="971550" lvl="1" indent="-514350">
              <a:buFont typeface="+mj-lt"/>
              <a:buAutoNum type="arabicPeriod"/>
            </a:pPr>
            <a:r>
              <a:rPr lang="en-US" sz="2400" dirty="0"/>
              <a:t>Make a Plan - Budgeting</a:t>
            </a:r>
          </a:p>
          <a:p>
            <a:pPr marL="971550" lvl="1" indent="-514350">
              <a:buFont typeface="+mj-lt"/>
              <a:buAutoNum type="arabicPeriod"/>
            </a:pPr>
            <a:r>
              <a:rPr lang="en-US" sz="2400" dirty="0"/>
              <a:t>Save Your Money – Saving</a:t>
            </a:r>
          </a:p>
          <a:p>
            <a:pPr marL="971550" lvl="1" indent="-514350">
              <a:buFont typeface="+mj-lt"/>
              <a:buAutoNum type="arabicPeriod"/>
            </a:pPr>
            <a:r>
              <a:rPr lang="en-US" sz="2400" dirty="0"/>
              <a:t>Which Way to Pay? - Payment Options</a:t>
            </a:r>
          </a:p>
          <a:p>
            <a:pPr marL="971550" lvl="1" indent="-514350">
              <a:buFont typeface="+mj-lt"/>
              <a:buAutoNum type="arabicPeriod"/>
            </a:pPr>
            <a:r>
              <a:rPr lang="en-US" sz="2400" dirty="0"/>
              <a:t>Get Invested - Introduction to Investing</a:t>
            </a:r>
          </a:p>
          <a:p>
            <a:pPr marL="971550" lvl="1" indent="-514350">
              <a:buFont typeface="+mj-lt"/>
              <a:buAutoNum type="arabicPeriod"/>
            </a:pPr>
            <a:r>
              <a:rPr lang="en-US" sz="2400" dirty="0"/>
              <a:t>It’s Great to Donate! - Charitable Giving</a:t>
            </a:r>
          </a:p>
          <a:p>
            <a:pPr marL="971550" lvl="1" indent="-514350">
              <a:buFont typeface="+mj-lt"/>
              <a:buAutoNum type="arabicPeriod"/>
            </a:pPr>
            <a:r>
              <a:rPr lang="en-US" sz="2400" dirty="0"/>
              <a:t>Career Choices - Exploring Careers &amp; Income</a:t>
            </a:r>
          </a:p>
          <a:p>
            <a:endParaRPr lang="en-US" dirty="0"/>
          </a:p>
        </p:txBody>
      </p:sp>
    </p:spTree>
    <p:extLst>
      <p:ext uri="{BB962C8B-B14F-4D97-AF65-F5344CB8AC3E}">
        <p14:creationId xmlns:p14="http://schemas.microsoft.com/office/powerpoint/2010/main" val="978713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6-8</a:t>
            </a:r>
          </a:p>
        </p:txBody>
      </p:sp>
      <p:sp>
        <p:nvSpPr>
          <p:cNvPr id="3" name="Content Placeholder 2"/>
          <p:cNvSpPr>
            <a:spLocks noGrp="1"/>
          </p:cNvSpPr>
          <p:nvPr>
            <p:ph idx="1"/>
          </p:nvPr>
        </p:nvSpPr>
        <p:spPr/>
        <p:txBody>
          <a:bodyPr/>
          <a:lstStyle/>
          <a:p>
            <a:pPr marL="0" indent="0">
              <a:buNone/>
            </a:pPr>
            <a:r>
              <a:rPr lang="en-US" sz="2400" dirty="0"/>
              <a:t>Educator Guide Lessons:</a:t>
            </a:r>
          </a:p>
          <a:p>
            <a:pPr marL="971550" lvl="1" indent="-514350">
              <a:buFont typeface="+mj-lt"/>
              <a:buAutoNum type="arabicPeriod"/>
            </a:pPr>
            <a:r>
              <a:rPr lang="en-US" sz="1900" dirty="0"/>
              <a:t>The Path to Success - Career and Job Opportunities</a:t>
            </a:r>
          </a:p>
          <a:p>
            <a:pPr marL="971550" lvl="1" indent="-514350">
              <a:buFont typeface="+mj-lt"/>
              <a:buAutoNum type="arabicPeriod"/>
            </a:pPr>
            <a:r>
              <a:rPr lang="en-US" sz="1900" dirty="0"/>
              <a:t>Bread and Butter - Introduction to Taxes</a:t>
            </a:r>
          </a:p>
          <a:p>
            <a:pPr marL="971550" lvl="1" indent="-514350">
              <a:buFont typeface="+mj-lt"/>
              <a:buAutoNum type="arabicPeriod"/>
            </a:pPr>
            <a:r>
              <a:rPr lang="en-US" sz="1900" dirty="0"/>
              <a:t>Designing Dreams - Financial Goals</a:t>
            </a:r>
          </a:p>
          <a:p>
            <a:pPr marL="971550" lvl="1" indent="-514350">
              <a:buFont typeface="+mj-lt"/>
              <a:buAutoNum type="arabicPeriod"/>
            </a:pPr>
            <a:r>
              <a:rPr lang="en-US" sz="1900" dirty="0"/>
              <a:t>Being a Savvy Shopper - Smart Shopping</a:t>
            </a:r>
          </a:p>
          <a:p>
            <a:pPr marL="971550" lvl="1" indent="-514350">
              <a:buFont typeface="+mj-lt"/>
              <a:buAutoNum type="arabicPeriod"/>
            </a:pPr>
            <a:r>
              <a:rPr lang="en-US" sz="1900" dirty="0"/>
              <a:t>Go with the Flow - Cash Flow and Budgeting</a:t>
            </a:r>
          </a:p>
          <a:p>
            <a:pPr marL="971550" lvl="1" indent="-514350">
              <a:buFont typeface="+mj-lt"/>
              <a:buAutoNum type="arabicPeriod"/>
            </a:pPr>
            <a:r>
              <a:rPr lang="en-US" sz="1900" dirty="0"/>
              <a:t>Super Savers - The Importance of Saving</a:t>
            </a:r>
          </a:p>
          <a:p>
            <a:pPr marL="971550" lvl="1" indent="-514350">
              <a:buFont typeface="+mj-lt"/>
              <a:buAutoNum type="arabicPeriod"/>
            </a:pPr>
            <a:r>
              <a:rPr lang="en-US" sz="1900" dirty="0"/>
              <a:t>How to Stash Your Cash - Savings Options</a:t>
            </a:r>
          </a:p>
          <a:p>
            <a:pPr marL="971550" lvl="1" indent="-514350">
              <a:buFont typeface="+mj-lt"/>
              <a:buAutoNum type="arabicPeriod"/>
            </a:pPr>
            <a:r>
              <a:rPr lang="en-US" sz="1900" dirty="0"/>
              <a:t>Money Doesn’t Grow on Trees - Investing Options</a:t>
            </a:r>
          </a:p>
          <a:p>
            <a:pPr marL="971550" lvl="1" indent="-514350">
              <a:buFont typeface="+mj-lt"/>
              <a:buAutoNum type="arabicPeriod"/>
            </a:pPr>
            <a:r>
              <a:rPr lang="en-US" sz="1900" dirty="0"/>
              <a:t>Give Credit Where Credit Is Due - Credit and Debt</a:t>
            </a:r>
          </a:p>
          <a:p>
            <a:pPr marL="971550" lvl="1" indent="-514350">
              <a:buFont typeface="+mj-lt"/>
              <a:buAutoNum type="arabicPeriod"/>
            </a:pPr>
            <a:r>
              <a:rPr lang="en-US" sz="1900" dirty="0"/>
              <a:t>Protecting Yourself - Protecting Your Identity</a:t>
            </a:r>
          </a:p>
          <a:p>
            <a:pPr marL="971550" lvl="1" indent="-514350">
              <a:buFont typeface="+mj-lt"/>
              <a:buAutoNum type="arabicPeriod"/>
            </a:pPr>
            <a:r>
              <a:rPr lang="en-US" sz="1900" dirty="0"/>
              <a:t>Risky Business - Financial Risk</a:t>
            </a:r>
          </a:p>
          <a:p>
            <a:pPr marL="971550" lvl="1" indent="-514350">
              <a:buFont typeface="+mj-lt"/>
              <a:buAutoNum type="arabicPeriod"/>
            </a:pPr>
            <a:r>
              <a:rPr lang="en-US" sz="1900" dirty="0"/>
              <a:t>Spend, Save, or Give? - Personal Financial Choices</a:t>
            </a:r>
          </a:p>
          <a:p>
            <a:endParaRPr lang="en-US" sz="2400" dirty="0"/>
          </a:p>
        </p:txBody>
      </p:sp>
    </p:spTree>
    <p:extLst>
      <p:ext uri="{BB962C8B-B14F-4D97-AF65-F5344CB8AC3E}">
        <p14:creationId xmlns:p14="http://schemas.microsoft.com/office/powerpoint/2010/main" val="4266518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9-12</a:t>
            </a:r>
          </a:p>
        </p:txBody>
      </p:sp>
      <p:sp>
        <p:nvSpPr>
          <p:cNvPr id="3" name="Content Placeholder 2"/>
          <p:cNvSpPr>
            <a:spLocks noGrp="1"/>
          </p:cNvSpPr>
          <p:nvPr>
            <p:ph idx="1"/>
          </p:nvPr>
        </p:nvSpPr>
        <p:spPr/>
        <p:txBody>
          <a:bodyPr/>
          <a:lstStyle/>
          <a:p>
            <a:pPr marL="0" indent="0">
              <a:buNone/>
            </a:pPr>
            <a:r>
              <a:rPr lang="en-US" dirty="0"/>
              <a:t>Educator Guide Lessons:</a:t>
            </a:r>
          </a:p>
          <a:p>
            <a:pPr marL="971550" lvl="1" indent="-514350">
              <a:buFont typeface="+mj-lt"/>
              <a:buAutoNum type="arabicPeriod"/>
            </a:pPr>
            <a:r>
              <a:rPr lang="en-US" sz="1800" dirty="0"/>
              <a:t>Working Hard for the Money - Career Options</a:t>
            </a:r>
          </a:p>
          <a:p>
            <a:pPr marL="971550" lvl="1" indent="-514350">
              <a:buFont typeface="+mj-lt"/>
              <a:buAutoNum type="arabicPeriod"/>
            </a:pPr>
            <a:r>
              <a:rPr lang="en-US" sz="1800" dirty="0"/>
              <a:t>Designing Dreams - Financial Planning</a:t>
            </a:r>
          </a:p>
          <a:p>
            <a:pPr marL="971550" lvl="1" indent="-514350">
              <a:buFont typeface="+mj-lt"/>
              <a:buAutoNum type="arabicPeriod"/>
            </a:pPr>
            <a:r>
              <a:rPr lang="en-US" sz="1800" dirty="0"/>
              <a:t>Can You Pay Your Bills? - Spending and Budgeting</a:t>
            </a:r>
          </a:p>
          <a:p>
            <a:pPr marL="971550" lvl="1" indent="-514350">
              <a:buFont typeface="+mj-lt"/>
              <a:buAutoNum type="arabicPeriod"/>
            </a:pPr>
            <a:r>
              <a:rPr lang="en-US" sz="1800" dirty="0"/>
              <a:t>Boost Your Savings - Importance of Saving</a:t>
            </a:r>
          </a:p>
          <a:p>
            <a:pPr marL="971550" lvl="1" indent="-514350">
              <a:buFont typeface="+mj-lt"/>
              <a:buAutoNum type="arabicPeriod"/>
            </a:pPr>
            <a:r>
              <a:rPr lang="en-US" sz="1800" dirty="0"/>
              <a:t>Bank Your Bucks - Choosing a Banking Partner</a:t>
            </a:r>
          </a:p>
          <a:p>
            <a:pPr marL="971550" lvl="1" indent="-514350">
              <a:buFont typeface="+mj-lt"/>
              <a:buAutoNum type="arabicPeriod"/>
            </a:pPr>
            <a:r>
              <a:rPr lang="en-US" sz="1800" dirty="0"/>
              <a:t>Bread-and-Butter - Managing Your Paycheck</a:t>
            </a:r>
          </a:p>
          <a:p>
            <a:pPr marL="971550" lvl="1" indent="-514350">
              <a:buFont typeface="+mj-lt"/>
              <a:buAutoNum type="arabicPeriod"/>
            </a:pPr>
            <a:r>
              <a:rPr lang="en-US" sz="1800" dirty="0"/>
              <a:t>Capacity, Character, Collateral, Capital - Credit </a:t>
            </a:r>
          </a:p>
          <a:p>
            <a:pPr marL="971550" lvl="1" indent="-514350">
              <a:buFont typeface="+mj-lt"/>
              <a:buAutoNum type="arabicPeriod"/>
            </a:pPr>
            <a:r>
              <a:rPr lang="en-US" sz="1800" dirty="0"/>
              <a:t>The Almighty Dollar? - Credit Cards</a:t>
            </a:r>
          </a:p>
          <a:p>
            <a:pPr marL="971550" lvl="1" indent="-514350">
              <a:buFont typeface="+mj-lt"/>
              <a:buAutoNum type="arabicPeriod"/>
            </a:pPr>
            <a:r>
              <a:rPr lang="en-US" sz="1800" dirty="0"/>
              <a:t>As Easy as Pi - Financial Ratios</a:t>
            </a:r>
          </a:p>
          <a:p>
            <a:pPr marL="971550" lvl="1" indent="-514350">
              <a:buFont typeface="+mj-lt"/>
              <a:buAutoNum type="arabicPeriod"/>
            </a:pPr>
            <a:r>
              <a:rPr lang="en-US" sz="1800" dirty="0"/>
              <a:t>Convertible or Clunker? - Automobile Purchase</a:t>
            </a:r>
          </a:p>
          <a:p>
            <a:pPr marL="971550" lvl="1" indent="-514350">
              <a:buFont typeface="+mj-lt"/>
              <a:buAutoNum type="arabicPeriod"/>
            </a:pPr>
            <a:r>
              <a:rPr lang="en-US" sz="1800" dirty="0"/>
              <a:t>Risky Business - Risk Management and Insurance</a:t>
            </a:r>
          </a:p>
          <a:p>
            <a:pPr marL="971550" lvl="1" indent="-514350">
              <a:buFont typeface="+mj-lt"/>
              <a:buAutoNum type="arabicPeriod"/>
            </a:pPr>
            <a:r>
              <a:rPr lang="en-US" sz="1800" dirty="0"/>
              <a:t>Halls of Knowledge - Financing College									</a:t>
            </a:r>
            <a:r>
              <a:rPr lang="en-US" sz="1800" i="1" dirty="0"/>
              <a:t>continued….</a:t>
            </a:r>
          </a:p>
        </p:txBody>
      </p:sp>
    </p:spTree>
    <p:extLst>
      <p:ext uri="{BB962C8B-B14F-4D97-AF65-F5344CB8AC3E}">
        <p14:creationId xmlns:p14="http://schemas.microsoft.com/office/powerpoint/2010/main" val="982297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Grades 9-12 </a:t>
            </a:r>
            <a:r>
              <a:rPr lang="en-US" i="1" dirty="0"/>
              <a:t>(continued)</a:t>
            </a:r>
          </a:p>
        </p:txBody>
      </p:sp>
      <p:sp>
        <p:nvSpPr>
          <p:cNvPr id="3" name="Content Placeholder 2"/>
          <p:cNvSpPr>
            <a:spLocks noGrp="1"/>
          </p:cNvSpPr>
          <p:nvPr>
            <p:ph idx="1"/>
          </p:nvPr>
        </p:nvSpPr>
        <p:spPr/>
        <p:txBody>
          <a:bodyPr/>
          <a:lstStyle/>
          <a:p>
            <a:pPr marL="0" indent="0">
              <a:buNone/>
            </a:pPr>
            <a:r>
              <a:rPr lang="en-US" dirty="0"/>
              <a:t>Educator Guide Lessons:</a:t>
            </a:r>
          </a:p>
          <a:p>
            <a:pPr marL="971550" lvl="1" indent="-514350">
              <a:buFont typeface="+mj-lt"/>
              <a:buAutoNum type="arabicPeriod" startAt="13"/>
            </a:pPr>
            <a:r>
              <a:rPr lang="en-US" sz="1800" dirty="0"/>
              <a:t>The Policy of Personal Choice - Understanding the Economy</a:t>
            </a:r>
          </a:p>
          <a:p>
            <a:pPr marL="971550" lvl="1" indent="-514350">
              <a:buFont typeface="+mj-lt"/>
              <a:buAutoNum type="arabicPeriod" startAt="13"/>
            </a:pPr>
            <a:r>
              <a:rPr lang="en-US" sz="1800" dirty="0"/>
              <a:t>Increasing the Value of Your Money - Financial Markets and Investing</a:t>
            </a:r>
          </a:p>
          <a:p>
            <a:pPr marL="971550" lvl="1" indent="-514350">
              <a:buFont typeface="+mj-lt"/>
              <a:buAutoNum type="arabicPeriod" startAt="13"/>
            </a:pPr>
            <a:r>
              <a:rPr lang="en-US" sz="1800" dirty="0"/>
              <a:t>Road to Retirement - Retirement Planning </a:t>
            </a:r>
          </a:p>
          <a:p>
            <a:pPr marL="971550" lvl="1" indent="-514350">
              <a:buFont typeface="+mj-lt"/>
              <a:buAutoNum type="arabicPeriod" startAt="13"/>
            </a:pPr>
            <a:r>
              <a:rPr lang="en-US" sz="1800" dirty="0"/>
              <a:t>Crash Pad - Homeownership and Renting</a:t>
            </a:r>
          </a:p>
          <a:p>
            <a:pPr marL="971550" lvl="1" indent="-514350">
              <a:buFont typeface="+mj-lt"/>
              <a:buAutoNum type="arabicPeriod" startAt="13"/>
            </a:pPr>
            <a:r>
              <a:rPr lang="en-US" sz="1800" dirty="0"/>
              <a:t>Pocket Giving - Charitable Giving</a:t>
            </a:r>
          </a:p>
          <a:p>
            <a:pPr marL="971550" lvl="1" indent="-514350">
              <a:buFont typeface="+mj-lt"/>
              <a:buAutoNum type="arabicPeriod" startAt="13"/>
            </a:pPr>
            <a:r>
              <a:rPr lang="en-US" sz="1800" dirty="0"/>
              <a:t>Paving the Future - Estate Planning</a:t>
            </a:r>
          </a:p>
          <a:p>
            <a:pPr marL="971550" lvl="1" indent="-514350">
              <a:buFont typeface="+mj-lt"/>
              <a:buAutoNum type="arabicPeriod" startAt="13"/>
            </a:pPr>
            <a:r>
              <a:rPr lang="en-US" sz="1800" dirty="0"/>
              <a:t>Financial Sleuth - Financial Resources</a:t>
            </a:r>
          </a:p>
          <a:p>
            <a:pPr marL="971550" lvl="1" indent="-514350">
              <a:buFont typeface="+mj-lt"/>
              <a:buAutoNum type="arabicPeriod" startAt="13"/>
            </a:pPr>
            <a:r>
              <a:rPr lang="en-US" sz="1800" dirty="0"/>
              <a:t>Protect Yourself - Consumer Protection</a:t>
            </a:r>
          </a:p>
          <a:p>
            <a:pPr marL="971550" lvl="1" indent="-514350">
              <a:buFont typeface="+mj-lt"/>
              <a:buAutoNum type="arabicPeriod" startAt="13"/>
            </a:pPr>
            <a:r>
              <a:rPr lang="en-US" sz="1800" dirty="0"/>
              <a:t>Launching Your Dream - Entrepreneurship 1: Starting a Business</a:t>
            </a:r>
          </a:p>
          <a:p>
            <a:pPr marL="971550" lvl="1" indent="-514350">
              <a:buFont typeface="+mj-lt"/>
              <a:buAutoNum type="arabicPeriod" startAt="13"/>
            </a:pPr>
            <a:r>
              <a:rPr lang="en-US" sz="1800" dirty="0"/>
              <a:t>Maintenance Mode - Entrepreneurship 2: Maintaining a Business</a:t>
            </a:r>
          </a:p>
        </p:txBody>
      </p:sp>
    </p:spTree>
    <p:extLst>
      <p:ext uri="{BB962C8B-B14F-4D97-AF65-F5344CB8AC3E}">
        <p14:creationId xmlns:p14="http://schemas.microsoft.com/office/powerpoint/2010/main" val="233594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Educator Guide: Lessons at a Glance Section</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9800" y="2438398"/>
            <a:ext cx="7703840" cy="3505200"/>
          </a:xfrm>
          <a:prstGeom prst="rect">
            <a:avLst/>
          </a:prstGeom>
        </p:spPr>
      </p:pic>
      <p:sp>
        <p:nvSpPr>
          <p:cNvPr id="6" name="TextBox 5"/>
          <p:cNvSpPr txBox="1"/>
          <p:nvPr/>
        </p:nvSpPr>
        <p:spPr>
          <a:xfrm>
            <a:off x="2057400" y="1295400"/>
            <a:ext cx="8077200" cy="1292662"/>
          </a:xfrm>
          <a:prstGeom prst="rect">
            <a:avLst/>
          </a:prstGeom>
          <a:noFill/>
        </p:spPr>
        <p:txBody>
          <a:bodyPr wrap="square" rtlCol="0">
            <a:spAutoFit/>
          </a:bodyPr>
          <a:lstStyle/>
          <a:p>
            <a:pPr fontAlgn="base">
              <a:spcBef>
                <a:spcPct val="0"/>
              </a:spcBef>
              <a:spcAft>
                <a:spcPct val="0"/>
              </a:spcAft>
            </a:pPr>
            <a:r>
              <a:rPr lang="en-US" sz="2600" dirty="0">
                <a:solidFill>
                  <a:srgbClr val="000000"/>
                </a:solidFill>
                <a:latin typeface="Helvetica Neue"/>
              </a:rPr>
              <a:t>This section provides the teacher with a summary of lessons, objectives and suggested time required for each lesson.  </a:t>
            </a:r>
          </a:p>
        </p:txBody>
      </p:sp>
    </p:spTree>
    <p:extLst>
      <p:ext uri="{BB962C8B-B14F-4D97-AF65-F5344CB8AC3E}">
        <p14:creationId xmlns:p14="http://schemas.microsoft.com/office/powerpoint/2010/main" val="3666965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Sample Educator Guide: Extended Exploration Section</a:t>
            </a:r>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676400" y="1447800"/>
            <a:ext cx="8266772" cy="1828800"/>
          </a:xfr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76400" y="3352800"/>
            <a:ext cx="8696068" cy="1433060"/>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4000" y="4800600"/>
            <a:ext cx="8358064" cy="1303138"/>
          </a:xfrm>
          <a:prstGeom prst="rect">
            <a:avLst/>
          </a:prstGeom>
        </p:spPr>
      </p:pic>
    </p:spTree>
    <p:extLst>
      <p:ext uri="{BB962C8B-B14F-4D97-AF65-F5344CB8AC3E}">
        <p14:creationId xmlns:p14="http://schemas.microsoft.com/office/powerpoint/2010/main" val="3456509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latin typeface="Helvetica Neue"/>
              </a:rPr>
              <a:t>Connection to Standards</a:t>
            </a:r>
          </a:p>
        </p:txBody>
      </p:sp>
      <p:pic>
        <p:nvPicPr>
          <p:cNvPr id="8" name="Content Placeholder 7"/>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248400" y="2214266"/>
            <a:ext cx="5740400" cy="4038599"/>
          </a:xfrm>
        </p:spPr>
      </p:pic>
      <p:sp>
        <p:nvSpPr>
          <p:cNvPr id="7" name="Content Placeholder 6"/>
          <p:cNvSpPr>
            <a:spLocks noGrp="1"/>
          </p:cNvSpPr>
          <p:nvPr>
            <p:ph sz="half" idx="1"/>
          </p:nvPr>
        </p:nvSpPr>
        <p:spPr>
          <a:xfrm>
            <a:off x="172528" y="1371600"/>
            <a:ext cx="6075872" cy="4800600"/>
          </a:xfrm>
        </p:spPr>
        <p:txBody>
          <a:bodyPr>
            <a:noAutofit/>
          </a:bodyPr>
          <a:lstStyle/>
          <a:p>
            <a:pPr marL="457200" indent="-457200"/>
            <a:r>
              <a:rPr lang="en-US" sz="2400" dirty="0">
                <a:latin typeface="Helvetica Neue"/>
              </a:rPr>
              <a:t>Aligned with:</a:t>
            </a:r>
          </a:p>
          <a:p>
            <a:pPr marL="857250" lvl="1" indent="-457200"/>
            <a:r>
              <a:rPr lang="en-US" sz="2000" dirty="0">
                <a:latin typeface="Helvetica Neue"/>
              </a:rPr>
              <a:t>Common Core English Language Arts </a:t>
            </a:r>
          </a:p>
          <a:p>
            <a:pPr marL="857250" lvl="1" indent="-457200"/>
            <a:r>
              <a:rPr lang="en-US" sz="2000" dirty="0">
                <a:latin typeface="Helvetica Neue"/>
              </a:rPr>
              <a:t>Common Core Mathematics</a:t>
            </a:r>
          </a:p>
          <a:p>
            <a:pPr marL="857250" lvl="1" indent="-457200"/>
            <a:r>
              <a:rPr lang="en-US" sz="2000" dirty="0">
                <a:latin typeface="Helvetica Neue"/>
              </a:rPr>
              <a:t>Partnership for 21st-Century Skills</a:t>
            </a:r>
          </a:p>
          <a:p>
            <a:pPr marL="857250" lvl="1" indent="-457200"/>
            <a:r>
              <a:rPr lang="en-US" sz="2000" dirty="0">
                <a:latin typeface="Helvetica Neue"/>
              </a:rPr>
              <a:t>Jump$tart National Standards in K–12 Personal Finance </a:t>
            </a:r>
          </a:p>
          <a:p>
            <a:pPr marL="857250" lvl="1" indent="-457200"/>
            <a:r>
              <a:rPr lang="en-US" sz="2000" dirty="0">
                <a:latin typeface="Helvetica Neue"/>
              </a:rPr>
              <a:t>Council for Economic Education National Content Standards in Economics </a:t>
            </a:r>
          </a:p>
        </p:txBody>
      </p:sp>
      <p:sp>
        <p:nvSpPr>
          <p:cNvPr id="9" name="TextBox 8"/>
          <p:cNvSpPr txBox="1"/>
          <p:nvPr/>
        </p:nvSpPr>
        <p:spPr>
          <a:xfrm>
            <a:off x="6477000" y="1752601"/>
            <a:ext cx="3581400" cy="461665"/>
          </a:xfrm>
          <a:prstGeom prst="rect">
            <a:avLst/>
          </a:prstGeom>
          <a:noFill/>
        </p:spPr>
        <p:txBody>
          <a:bodyPr wrap="square" rtlCol="0">
            <a:spAutoFit/>
          </a:bodyPr>
          <a:lstStyle/>
          <a:p>
            <a:pPr fontAlgn="base">
              <a:spcBef>
                <a:spcPct val="0"/>
              </a:spcBef>
              <a:spcAft>
                <a:spcPct val="0"/>
              </a:spcAft>
            </a:pPr>
            <a:r>
              <a:rPr lang="en-US" sz="2400" i="1" dirty="0">
                <a:solidFill>
                  <a:srgbClr val="000000"/>
                </a:solidFill>
                <a:latin typeface="Helvetica Neue"/>
              </a:rPr>
              <a:t>Sample Alignment Chart</a:t>
            </a:r>
          </a:p>
        </p:txBody>
      </p:sp>
    </p:spTree>
    <p:extLst>
      <p:ext uri="{BB962C8B-B14F-4D97-AF65-F5344CB8AC3E}">
        <p14:creationId xmlns:p14="http://schemas.microsoft.com/office/powerpoint/2010/main" val="370718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a:t>Money Smart for Young People Changes</a:t>
            </a:r>
          </a:p>
        </p:txBody>
      </p:sp>
      <p:sp>
        <p:nvSpPr>
          <p:cNvPr id="3" name="Content Placeholder 2"/>
          <p:cNvSpPr>
            <a:spLocks noGrp="1"/>
          </p:cNvSpPr>
          <p:nvPr>
            <p:ph idx="1"/>
          </p:nvPr>
        </p:nvSpPr>
        <p:spPr>
          <a:xfrm>
            <a:off x="285903" y="670719"/>
            <a:ext cx="6330279" cy="4862459"/>
          </a:xfrm>
        </p:spPr>
        <p:txBody>
          <a:bodyPr/>
          <a:lstStyle/>
          <a:p>
            <a:pPr marL="0" indent="0">
              <a:spcBef>
                <a:spcPts val="0"/>
              </a:spcBef>
              <a:spcAft>
                <a:spcPts val="0"/>
              </a:spcAft>
              <a:buNone/>
              <a:tabLst>
                <a:tab pos="171450" algn="l"/>
              </a:tabLst>
            </a:pPr>
            <a:endParaRPr lang="en-US" sz="4000" dirty="0">
              <a:latin typeface="Times New Roman" panose="02020603050405020304" pitchFamily="18" charset="0"/>
              <a:ea typeface="Times New Roman" panose="02020603050405020304" pitchFamily="18" charset="0"/>
            </a:endParaRPr>
          </a:p>
          <a:p>
            <a:r>
              <a:rPr lang="en-US" sz="2000" dirty="0"/>
              <a:t>Content will remain the same.</a:t>
            </a:r>
          </a:p>
          <a:p>
            <a:r>
              <a:rPr lang="en-US" sz="2000" dirty="0"/>
              <a:t>New and improved look and format that is cleaner, more modern, better organized, and easier to read.</a:t>
            </a:r>
          </a:p>
          <a:p>
            <a:r>
              <a:rPr lang="en-US" sz="2000" dirty="0"/>
              <a:t>Updated links to suggested sites to reinforce learning. </a:t>
            </a:r>
          </a:p>
          <a:p>
            <a:r>
              <a:rPr lang="en-US" sz="2000" dirty="0"/>
              <a:t>Student handouts have been updated to look more current and less dated.</a:t>
            </a:r>
          </a:p>
          <a:p>
            <a:r>
              <a:rPr lang="en-US" sz="2000" dirty="0"/>
              <a:t>The new format uses slightly different icons to identify each lesson.</a:t>
            </a:r>
          </a:p>
          <a:p>
            <a:r>
              <a:rPr lang="en-US" sz="2000" dirty="0"/>
              <a:t>Black text on a white background makes it easier to read if printed in black and white.</a:t>
            </a:r>
          </a:p>
          <a:p>
            <a:r>
              <a:rPr lang="en-US" sz="2000" dirty="0"/>
              <a:t>The Extended Exploration section has been expanded to include CFPB’s financial literacy Building Blocks activities. </a:t>
            </a:r>
          </a:p>
        </p:txBody>
      </p:sp>
      <p:pic>
        <p:nvPicPr>
          <p:cNvPr id="4" name="Picture 3"/>
          <p:cNvPicPr>
            <a:picLocks noChangeAspect="1"/>
          </p:cNvPicPr>
          <p:nvPr/>
        </p:nvPicPr>
        <p:blipFill>
          <a:blip r:embed="rId3"/>
          <a:stretch>
            <a:fillRect/>
          </a:stretch>
        </p:blipFill>
        <p:spPr>
          <a:xfrm>
            <a:off x="7080847" y="1452076"/>
            <a:ext cx="4202504" cy="4862459"/>
          </a:xfrm>
          <a:prstGeom prst="rect">
            <a:avLst/>
          </a:prstGeom>
        </p:spPr>
      </p:pic>
    </p:spTree>
    <p:extLst>
      <p:ext uri="{BB962C8B-B14F-4D97-AF65-F5344CB8AC3E}">
        <p14:creationId xmlns:p14="http://schemas.microsoft.com/office/powerpoint/2010/main" val="36144483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Smart for Young People Changes</a:t>
            </a:r>
          </a:p>
        </p:txBody>
      </p:sp>
      <p:pic>
        <p:nvPicPr>
          <p:cNvPr id="5" name="Content Placeholder 4"/>
          <p:cNvPicPr>
            <a:picLocks noGrp="1" noChangeAspect="1"/>
          </p:cNvPicPr>
          <p:nvPr>
            <p:ph idx="1"/>
          </p:nvPr>
        </p:nvPicPr>
        <p:blipFill>
          <a:blip r:embed="rId3"/>
          <a:stretch>
            <a:fillRect/>
          </a:stretch>
        </p:blipFill>
        <p:spPr>
          <a:xfrm>
            <a:off x="2814918" y="1371601"/>
            <a:ext cx="6454588" cy="4952999"/>
          </a:xfrm>
          <a:prstGeom prst="rect">
            <a:avLst/>
          </a:prstGeom>
        </p:spPr>
      </p:pic>
      <p:sp>
        <p:nvSpPr>
          <p:cNvPr id="4" name="Slide Number Placeholder 3"/>
          <p:cNvSpPr>
            <a:spLocks noGrp="1"/>
          </p:cNvSpPr>
          <p:nvPr>
            <p:ph type="sldNum" sz="quarter" idx="10"/>
          </p:nvPr>
        </p:nvSpPr>
        <p:spPr/>
        <p:txBody>
          <a:bodyPr/>
          <a:lstStyle/>
          <a:p>
            <a:pPr defTabSz="685800"/>
            <a:fld id="{E3B0F867-FCD5-48D6-AD82-999296BDA573}" type="slidenum">
              <a:rPr lang="en-US">
                <a:solidFill>
                  <a:srgbClr val="000000"/>
                </a:solidFill>
                <a:latin typeface="Arial"/>
              </a:rPr>
              <a:pPr defTabSz="685800"/>
              <a:t>19</a:t>
            </a:fld>
            <a:endParaRPr lang="en-US">
              <a:solidFill>
                <a:srgbClr val="000000"/>
              </a:solidFill>
              <a:latin typeface="Arial"/>
            </a:endParaRPr>
          </a:p>
        </p:txBody>
      </p:sp>
    </p:spTree>
    <p:extLst>
      <p:ext uri="{BB962C8B-B14F-4D97-AF65-F5344CB8AC3E}">
        <p14:creationId xmlns:p14="http://schemas.microsoft.com/office/powerpoint/2010/main" val="2486126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Money Smart for Young People Overview</a:t>
            </a:r>
          </a:p>
          <a:p>
            <a:r>
              <a:rPr lang="en-US" dirty="0"/>
              <a:t>MSYP Web Based Tools</a:t>
            </a:r>
          </a:p>
          <a:p>
            <a:r>
              <a:rPr lang="en-US" dirty="0"/>
              <a:t>Other Web Based Tools:</a:t>
            </a:r>
          </a:p>
          <a:p>
            <a:pPr lvl="1"/>
            <a:r>
              <a:rPr lang="en-US" dirty="0"/>
              <a:t>Podcast</a:t>
            </a:r>
          </a:p>
          <a:p>
            <a:pPr lvl="1"/>
            <a:r>
              <a:rPr lang="en-US" dirty="0"/>
              <a:t>CBI</a:t>
            </a:r>
          </a:p>
          <a:p>
            <a:r>
              <a:rPr lang="en-US" dirty="0"/>
              <a:t>Coming soon in 2020</a:t>
            </a:r>
          </a:p>
          <a:p>
            <a:r>
              <a:rPr lang="en-US" dirty="0"/>
              <a:t>Other Resources</a:t>
            </a:r>
          </a:p>
        </p:txBody>
      </p:sp>
    </p:spTree>
    <p:extLst>
      <p:ext uri="{BB962C8B-B14F-4D97-AF65-F5344CB8AC3E}">
        <p14:creationId xmlns:p14="http://schemas.microsoft.com/office/powerpoint/2010/main" val="46776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MSYP Web-Based Tools </a:t>
            </a:r>
          </a:p>
        </p:txBody>
      </p:sp>
      <p:sp>
        <p:nvSpPr>
          <p:cNvPr id="3" name="Content Placeholder 2"/>
          <p:cNvSpPr>
            <a:spLocks noGrp="1"/>
          </p:cNvSpPr>
          <p:nvPr>
            <p:ph idx="1"/>
          </p:nvPr>
        </p:nvSpPr>
        <p:spPr/>
        <p:txBody>
          <a:bodyPr/>
          <a:lstStyle/>
          <a:p>
            <a:r>
              <a:rPr lang="en-US" dirty="0"/>
              <a:t>Teacher Online Resource Center</a:t>
            </a:r>
          </a:p>
          <a:p>
            <a:pPr lvl="1"/>
            <a:r>
              <a:rPr lang="en-US" dirty="0">
                <a:hlinkClick r:id="rId3"/>
              </a:rPr>
              <a:t>fdic.gov/teachers</a:t>
            </a:r>
            <a:endParaRPr lang="en-US" dirty="0"/>
          </a:p>
          <a:p>
            <a:pPr lvl="1"/>
            <a:r>
              <a:rPr lang="en-US" dirty="0"/>
              <a:t>CFPB &amp; FDIC resources</a:t>
            </a:r>
          </a:p>
          <a:p>
            <a:pPr lvl="1"/>
            <a:r>
              <a:rPr lang="en-US" dirty="0"/>
              <a:t>Videos</a:t>
            </a:r>
          </a:p>
          <a:p>
            <a:pPr lvl="2"/>
            <a:r>
              <a:rPr lang="en-US" i="1" dirty="0"/>
              <a:t>Shopping Wisely</a:t>
            </a:r>
          </a:p>
          <a:p>
            <a:pPr lvl="2"/>
            <a:r>
              <a:rPr lang="en-US" i="1" dirty="0"/>
              <a:t>Setting Savings Goals</a:t>
            </a:r>
          </a:p>
          <a:p>
            <a:pPr lvl="2"/>
            <a:r>
              <a:rPr lang="en-US" i="1" dirty="0"/>
              <a:t>A Field Trip to the Bank</a:t>
            </a:r>
          </a:p>
          <a:p>
            <a:r>
              <a:rPr lang="en-US" dirty="0"/>
              <a:t>Parent and Caregiver Resources</a:t>
            </a:r>
          </a:p>
          <a:p>
            <a:pPr lvl="1"/>
            <a:r>
              <a:rPr lang="en-US" dirty="0"/>
              <a:t>consumerfinance.gov/</a:t>
            </a:r>
            <a:r>
              <a:rPr lang="en-US" dirty="0" err="1"/>
              <a:t>moneyasyougrow</a:t>
            </a:r>
            <a:r>
              <a:rPr lang="en-US" dirty="0"/>
              <a:t> </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2514600"/>
            <a:ext cx="2667000" cy="1870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5622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Parent/Caregiver Guide </a:t>
            </a:r>
          </a:p>
        </p:txBody>
      </p:sp>
      <p:sp>
        <p:nvSpPr>
          <p:cNvPr id="3" name="Content Placeholder 2"/>
          <p:cNvSpPr>
            <a:spLocks noGrp="1"/>
          </p:cNvSpPr>
          <p:nvPr>
            <p:ph sz="half" idx="1"/>
          </p:nvPr>
        </p:nvSpPr>
        <p:spPr>
          <a:xfrm>
            <a:off x="1981200" y="1676401"/>
            <a:ext cx="3962400" cy="4449765"/>
          </a:xfrm>
        </p:spPr>
        <p:txBody>
          <a:bodyPr/>
          <a:lstStyle/>
          <a:p>
            <a:r>
              <a:rPr lang="en-US" dirty="0"/>
              <a:t>Organized around themes.  </a:t>
            </a:r>
          </a:p>
          <a:p>
            <a:r>
              <a:rPr lang="en-US" dirty="0"/>
              <a:t>Each theme corresponds to classroom lessons.  </a:t>
            </a:r>
          </a:p>
        </p:txBody>
      </p:sp>
      <p:pic>
        <p:nvPicPr>
          <p:cNvPr id="3074" name="Picture 2"/>
          <p:cNvPicPr>
            <a:picLocks noChangeAspect="1" noChangeArrowheads="1"/>
          </p:cNvPicPr>
          <p:nvPr/>
        </p:nvPicPr>
        <p:blipFill>
          <a:blip r:embed="rId3" cstate="print"/>
          <a:srcRect l="8750" t="31250" r="32188" b="19531"/>
          <a:stretch>
            <a:fillRect/>
          </a:stretch>
        </p:blipFill>
        <p:spPr bwMode="auto">
          <a:xfrm>
            <a:off x="5943600" y="1752600"/>
            <a:ext cx="4419600" cy="3733800"/>
          </a:xfrm>
          <a:prstGeom prst="rect">
            <a:avLst/>
          </a:prstGeom>
          <a:noFill/>
          <a:ln w="9525">
            <a:noFill/>
            <a:miter lim="800000"/>
            <a:headEnd/>
            <a:tailEnd/>
          </a:ln>
        </p:spPr>
      </p:pic>
      <p:pic>
        <p:nvPicPr>
          <p:cNvPr id="5" name="Picture 4" descr="mymoneygov_slide.png"/>
          <p:cNvPicPr>
            <a:picLocks noChangeAspect="1"/>
          </p:cNvPicPr>
          <p:nvPr/>
        </p:nvPicPr>
        <p:blipFill rotWithShape="1">
          <a:blip r:embed="rId4">
            <a:extLst>
              <a:ext uri="{28A0092B-C50C-407E-A947-70E740481C1C}">
                <a14:useLocalDpi xmlns:a14="http://schemas.microsoft.com/office/drawing/2010/main" val="0"/>
              </a:ext>
            </a:extLst>
          </a:blip>
          <a:srcRect l="39958" t="24055" r="32471" b="35602"/>
          <a:stretch/>
        </p:blipFill>
        <p:spPr>
          <a:xfrm>
            <a:off x="2895600" y="3997960"/>
            <a:ext cx="2069022" cy="2287772"/>
          </a:xfrm>
          <a:prstGeom prst="rect">
            <a:avLst/>
          </a:prstGeom>
        </p:spPr>
      </p:pic>
    </p:spTree>
    <p:extLst>
      <p:ext uri="{BB962C8B-B14F-4D97-AF65-F5344CB8AC3E}">
        <p14:creationId xmlns:p14="http://schemas.microsoft.com/office/powerpoint/2010/main" val="256067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Line Callout 2 7"/>
          <p:cNvSpPr/>
          <p:nvPr/>
        </p:nvSpPr>
        <p:spPr>
          <a:xfrm>
            <a:off x="2057400" y="1828800"/>
            <a:ext cx="4114800" cy="914400"/>
          </a:xfrm>
          <a:prstGeom prst="borderCallout2">
            <a:avLst>
              <a:gd name="adj1" fmla="val 52042"/>
              <a:gd name="adj2" fmla="val 100750"/>
              <a:gd name="adj3" fmla="val 47496"/>
              <a:gd name="adj4" fmla="val 107856"/>
              <a:gd name="adj5" fmla="val -5191"/>
              <a:gd name="adj6" fmla="val 111643"/>
            </a:avLst>
          </a:prstGeom>
          <a:solidFill>
            <a:schemeClr val="accent2">
              <a:lumMod val="5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pic>
        <p:nvPicPr>
          <p:cNvPr id="4098" name="Picture 2"/>
          <p:cNvPicPr>
            <a:picLocks noChangeAspect="1" noChangeArrowheads="1"/>
          </p:cNvPicPr>
          <p:nvPr/>
        </p:nvPicPr>
        <p:blipFill>
          <a:blip r:embed="rId3" cstate="print"/>
          <a:srcRect l="20390" t="17188" r="41563" b="19531"/>
          <a:stretch>
            <a:fillRect/>
          </a:stretch>
        </p:blipFill>
        <p:spPr bwMode="auto">
          <a:xfrm>
            <a:off x="6629401" y="1295400"/>
            <a:ext cx="3839633" cy="5029200"/>
          </a:xfrm>
          <a:prstGeom prst="rect">
            <a:avLst/>
          </a:prstGeom>
          <a:noFill/>
          <a:ln w="9525">
            <a:noFill/>
            <a:miter lim="800000"/>
            <a:headEnd/>
            <a:tailEnd/>
          </a:ln>
        </p:spPr>
      </p:pic>
      <p:pic>
        <p:nvPicPr>
          <p:cNvPr id="7" name="Picture 2"/>
          <p:cNvPicPr>
            <a:picLocks noChangeAspect="1" noChangeArrowheads="1"/>
          </p:cNvPicPr>
          <p:nvPr/>
        </p:nvPicPr>
        <p:blipFill>
          <a:blip r:embed="rId3" cstate="print"/>
          <a:srcRect l="20559" t="21951" r="64835" b="75217"/>
          <a:stretch>
            <a:fillRect/>
          </a:stretch>
        </p:blipFill>
        <p:spPr bwMode="auto">
          <a:xfrm>
            <a:off x="2286000" y="1981201"/>
            <a:ext cx="3657600" cy="567267"/>
          </a:xfrm>
          <a:prstGeom prst="rect">
            <a:avLst/>
          </a:prstGeom>
          <a:ln>
            <a:noFill/>
          </a:ln>
          <a:effectLst>
            <a:outerShdw blurRad="292100" dist="139700" dir="2700000" algn="tl" rotWithShape="0">
              <a:srgbClr val="333333">
                <a:alpha val="65000"/>
              </a:srgbClr>
            </a:outerShdw>
          </a:effectLst>
        </p:spPr>
      </p:pic>
      <p:sp>
        <p:nvSpPr>
          <p:cNvPr id="9" name="Line Callout 2 8"/>
          <p:cNvSpPr/>
          <p:nvPr/>
        </p:nvSpPr>
        <p:spPr>
          <a:xfrm>
            <a:off x="2209800" y="3352800"/>
            <a:ext cx="3733800" cy="914400"/>
          </a:xfrm>
          <a:prstGeom prst="borderCallout2">
            <a:avLst>
              <a:gd name="adj1" fmla="val 2042"/>
              <a:gd name="adj2" fmla="val 101216"/>
              <a:gd name="adj3" fmla="val -29531"/>
              <a:gd name="adj4" fmla="val 108653"/>
              <a:gd name="adj5" fmla="val -109246"/>
              <a:gd name="adj6" fmla="val 121540"/>
            </a:avLst>
          </a:prstGeom>
          <a:solidFill>
            <a:schemeClr val="accent2">
              <a:lumMod val="5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pic>
        <p:nvPicPr>
          <p:cNvPr id="10" name="Picture 2"/>
          <p:cNvPicPr>
            <a:picLocks noChangeAspect="1" noChangeArrowheads="1"/>
          </p:cNvPicPr>
          <p:nvPr/>
        </p:nvPicPr>
        <p:blipFill>
          <a:blip r:embed="rId3" cstate="print"/>
          <a:srcRect l="20390" t="29545" r="66774" b="67897"/>
          <a:stretch>
            <a:fillRect/>
          </a:stretch>
        </p:blipFill>
        <p:spPr bwMode="auto">
          <a:xfrm>
            <a:off x="2362200" y="3505200"/>
            <a:ext cx="3400422" cy="533400"/>
          </a:xfrm>
          <a:prstGeom prst="rect">
            <a:avLst/>
          </a:prstGeom>
          <a:noFill/>
          <a:ln w="9525">
            <a:noFill/>
            <a:miter lim="800000"/>
            <a:headEnd/>
            <a:tailEnd/>
          </a:ln>
        </p:spPr>
      </p:pic>
      <p:sp>
        <p:nvSpPr>
          <p:cNvPr id="11" name="Line Callout 2 10"/>
          <p:cNvSpPr/>
          <p:nvPr/>
        </p:nvSpPr>
        <p:spPr>
          <a:xfrm>
            <a:off x="2286000" y="5181600"/>
            <a:ext cx="3733800" cy="914400"/>
          </a:xfrm>
          <a:prstGeom prst="borderCallout2">
            <a:avLst>
              <a:gd name="adj1" fmla="val -3363"/>
              <a:gd name="adj2" fmla="val 92942"/>
              <a:gd name="adj3" fmla="val -53855"/>
              <a:gd name="adj4" fmla="val 100048"/>
              <a:gd name="adj5" fmla="val -220057"/>
              <a:gd name="adj6" fmla="val 119555"/>
            </a:avLst>
          </a:prstGeom>
          <a:solidFill>
            <a:schemeClr val="accent2">
              <a:lumMod val="50000"/>
            </a:schemeClr>
          </a:solidFill>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srgbClr val="FFFFFF"/>
              </a:solidFill>
              <a:latin typeface="Arial"/>
            </a:endParaRPr>
          </a:p>
        </p:txBody>
      </p:sp>
      <p:pic>
        <p:nvPicPr>
          <p:cNvPr id="12" name="Picture 2"/>
          <p:cNvPicPr>
            <a:picLocks noChangeAspect="1" noChangeArrowheads="1"/>
          </p:cNvPicPr>
          <p:nvPr/>
        </p:nvPicPr>
        <p:blipFill>
          <a:blip r:embed="rId3" cstate="print"/>
          <a:srcRect l="20705" t="39240" r="63754" b="58363"/>
          <a:stretch>
            <a:fillRect/>
          </a:stretch>
        </p:blipFill>
        <p:spPr bwMode="auto">
          <a:xfrm>
            <a:off x="2438400" y="5410200"/>
            <a:ext cx="3429000" cy="416478"/>
          </a:xfrm>
          <a:prstGeom prst="rect">
            <a:avLst/>
          </a:prstGeom>
          <a:noFill/>
          <a:ln w="9525">
            <a:noFill/>
            <a:miter lim="800000"/>
            <a:headEnd/>
            <a:tailEnd/>
          </a:ln>
        </p:spPr>
      </p:pic>
      <p:sp>
        <p:nvSpPr>
          <p:cNvPr id="13" name="Title 2"/>
          <p:cNvSpPr>
            <a:spLocks noGrp="1"/>
          </p:cNvSpPr>
          <p:nvPr>
            <p:ph type="title"/>
          </p:nvPr>
        </p:nvSpPr>
        <p:spPr>
          <a:xfrm>
            <a:off x="3200400" y="274638"/>
            <a:ext cx="6913961" cy="743347"/>
          </a:xfrm>
        </p:spPr>
        <p:txBody>
          <a:bodyPr>
            <a:normAutofit fontScale="90000"/>
          </a:bodyPr>
          <a:lstStyle/>
          <a:p>
            <a:r>
              <a:rPr lang="en-US" b="1" dirty="0">
                <a:latin typeface="Helvetica Neue"/>
              </a:rPr>
              <a:t>Sample Parent/Caregiver Guide: Grades 9-12</a:t>
            </a:r>
          </a:p>
        </p:txBody>
      </p:sp>
    </p:spTree>
    <p:extLst>
      <p:ext uri="{BB962C8B-B14F-4D97-AF65-F5344CB8AC3E}">
        <p14:creationId xmlns:p14="http://schemas.microsoft.com/office/powerpoint/2010/main" val="3173596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Smart - A Financial Education Program</a:t>
            </a:r>
            <a:endParaRPr lang="vi-VN" dirty="0"/>
          </a:p>
        </p:txBody>
      </p:sp>
      <p:pic>
        <p:nvPicPr>
          <p:cNvPr id="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962401" y="1439799"/>
            <a:ext cx="4267199" cy="4846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085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Smart for Adults</a:t>
            </a:r>
          </a:p>
        </p:txBody>
      </p:sp>
      <p:pic>
        <p:nvPicPr>
          <p:cNvPr id="4" name="Content Placeholder 3"/>
          <p:cNvPicPr>
            <a:picLocks noGrp="1" noChangeAspect="1"/>
          </p:cNvPicPr>
          <p:nvPr>
            <p:ph idx="1"/>
          </p:nvPr>
        </p:nvPicPr>
        <p:blipFill>
          <a:blip r:embed="rId3"/>
          <a:stretch>
            <a:fillRect/>
          </a:stretch>
        </p:blipFill>
        <p:spPr>
          <a:xfrm>
            <a:off x="430306" y="1398493"/>
            <a:ext cx="10919012" cy="4912659"/>
          </a:xfrm>
          <a:prstGeom prst="rect">
            <a:avLst/>
          </a:prstGeom>
        </p:spPr>
      </p:pic>
    </p:spTree>
    <p:extLst>
      <p:ext uri="{BB962C8B-B14F-4D97-AF65-F5344CB8AC3E}">
        <p14:creationId xmlns:p14="http://schemas.microsoft.com/office/powerpoint/2010/main" val="28491647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042" y="240132"/>
            <a:ext cx="9652000" cy="792162"/>
          </a:xfrm>
        </p:spPr>
        <p:txBody>
          <a:bodyPr/>
          <a:lstStyle/>
          <a:p>
            <a:r>
              <a:rPr lang="en-US" dirty="0"/>
              <a:t>Fillable PDF Files</a:t>
            </a:r>
          </a:p>
        </p:txBody>
      </p:sp>
      <p:sp>
        <p:nvSpPr>
          <p:cNvPr id="3" name="Content Placeholder 2"/>
          <p:cNvSpPr>
            <a:spLocks noGrp="1"/>
          </p:cNvSpPr>
          <p:nvPr>
            <p:ph idx="1"/>
          </p:nvPr>
        </p:nvSpPr>
        <p:spPr/>
        <p:txBody>
          <a:bodyPr/>
          <a:lstStyle/>
          <a:p>
            <a:r>
              <a:rPr lang="en-US" dirty="0"/>
              <a:t>Participant Guides</a:t>
            </a:r>
          </a:p>
        </p:txBody>
      </p:sp>
      <p:pic>
        <p:nvPicPr>
          <p:cNvPr id="4" name="Picture 3"/>
          <p:cNvPicPr>
            <a:picLocks noChangeAspect="1"/>
          </p:cNvPicPr>
          <p:nvPr/>
        </p:nvPicPr>
        <p:blipFill>
          <a:blip r:embed="rId3"/>
          <a:stretch>
            <a:fillRect/>
          </a:stretch>
        </p:blipFill>
        <p:spPr>
          <a:xfrm>
            <a:off x="5966428" y="1449977"/>
            <a:ext cx="6077527" cy="4911634"/>
          </a:xfrm>
          <a:prstGeom prst="rect">
            <a:avLst/>
          </a:prstGeom>
        </p:spPr>
      </p:pic>
    </p:spTree>
    <p:extLst>
      <p:ext uri="{BB962C8B-B14F-4D97-AF65-F5344CB8AC3E}">
        <p14:creationId xmlns:p14="http://schemas.microsoft.com/office/powerpoint/2010/main" val="4173298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Train the Trainers</a:t>
            </a:r>
          </a:p>
        </p:txBody>
      </p:sp>
      <p:sp>
        <p:nvSpPr>
          <p:cNvPr id="3" name="Content Placeholder 2"/>
          <p:cNvSpPr>
            <a:spLocks noGrp="1"/>
          </p:cNvSpPr>
          <p:nvPr>
            <p:ph idx="1"/>
          </p:nvPr>
        </p:nvSpPr>
        <p:spPr/>
        <p:txBody>
          <a:bodyPr/>
          <a:lstStyle/>
          <a:p>
            <a:r>
              <a:rPr lang="en-US" dirty="0"/>
              <a:t>Videos</a:t>
            </a:r>
          </a:p>
          <a:p>
            <a:pPr lvl="1"/>
            <a:r>
              <a:rPr lang="en-US" dirty="0"/>
              <a:t>MSA Introduction</a:t>
            </a:r>
          </a:p>
          <a:p>
            <a:pPr lvl="1"/>
            <a:r>
              <a:rPr lang="en-US" dirty="0"/>
              <a:t>MSA Instructor Guide</a:t>
            </a:r>
          </a:p>
          <a:p>
            <a:pPr lvl="1"/>
            <a:r>
              <a:rPr lang="en-US" dirty="0"/>
              <a:t>MSA Participant Guide</a:t>
            </a:r>
          </a:p>
          <a:p>
            <a:pPr lvl="1"/>
            <a:r>
              <a:rPr lang="en-US" dirty="0"/>
              <a:t>MSA Guide to Presenting</a:t>
            </a:r>
          </a:p>
          <a:p>
            <a:pPr lvl="1"/>
            <a:r>
              <a:rPr lang="en-US" dirty="0"/>
              <a:t>MSA on Module 6: Credit Reports and Scores</a:t>
            </a:r>
          </a:p>
          <a:p>
            <a:r>
              <a:rPr lang="en-US" dirty="0"/>
              <a:t>Quarterly Webinars</a:t>
            </a:r>
          </a:p>
        </p:txBody>
      </p:sp>
    </p:spTree>
    <p:extLst>
      <p:ext uri="{BB962C8B-B14F-4D97-AF65-F5344CB8AC3E}">
        <p14:creationId xmlns:p14="http://schemas.microsoft.com/office/powerpoint/2010/main" val="552896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Slide Number Placeholder 1"/>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Franklin Gothic Demi" pitchFamily="34" charset="0"/>
                <a:cs typeface="Arial" pitchFamily="34" charset="0"/>
              </a:defRPr>
            </a:lvl1pPr>
            <a:lvl2pPr marL="742950" indent="-285750" eaLnBrk="0" hangingPunct="0">
              <a:defRPr>
                <a:solidFill>
                  <a:schemeClr val="tx1"/>
                </a:solidFill>
                <a:latin typeface="Franklin Gothic Demi" pitchFamily="34" charset="0"/>
                <a:cs typeface="Arial" pitchFamily="34" charset="0"/>
              </a:defRPr>
            </a:lvl2pPr>
            <a:lvl3pPr marL="1143000" indent="-228600" eaLnBrk="0" hangingPunct="0">
              <a:defRPr>
                <a:solidFill>
                  <a:schemeClr val="tx1"/>
                </a:solidFill>
                <a:latin typeface="Franklin Gothic Demi" pitchFamily="34" charset="0"/>
                <a:cs typeface="Arial" pitchFamily="34" charset="0"/>
              </a:defRPr>
            </a:lvl3pPr>
            <a:lvl4pPr marL="1600200" indent="-228600" eaLnBrk="0" hangingPunct="0">
              <a:defRPr>
                <a:solidFill>
                  <a:schemeClr val="tx1"/>
                </a:solidFill>
                <a:latin typeface="Franklin Gothic Demi" pitchFamily="34" charset="0"/>
                <a:cs typeface="Arial" pitchFamily="34" charset="0"/>
              </a:defRPr>
            </a:lvl4pPr>
            <a:lvl5pPr marL="2057400" indent="-228600" eaLnBrk="0" hangingPunct="0">
              <a:defRPr>
                <a:solidFill>
                  <a:schemeClr val="tx1"/>
                </a:solidFill>
                <a:latin typeface="Franklin Gothic Demi" pitchFamily="34" charset="0"/>
                <a:cs typeface="Arial" pitchFamily="34" charset="0"/>
              </a:defRPr>
            </a:lvl5pPr>
            <a:lvl6pPr marL="2514600" indent="-228600" eaLnBrk="0" fontAlgn="base" hangingPunct="0">
              <a:spcBef>
                <a:spcPct val="0"/>
              </a:spcBef>
              <a:spcAft>
                <a:spcPct val="0"/>
              </a:spcAft>
              <a:defRPr>
                <a:solidFill>
                  <a:schemeClr val="tx1"/>
                </a:solidFill>
                <a:latin typeface="Franklin Gothic Demi" pitchFamily="34" charset="0"/>
                <a:cs typeface="Arial" pitchFamily="34" charset="0"/>
              </a:defRPr>
            </a:lvl6pPr>
            <a:lvl7pPr marL="2971800" indent="-228600" eaLnBrk="0" fontAlgn="base" hangingPunct="0">
              <a:spcBef>
                <a:spcPct val="0"/>
              </a:spcBef>
              <a:spcAft>
                <a:spcPct val="0"/>
              </a:spcAft>
              <a:defRPr>
                <a:solidFill>
                  <a:schemeClr val="tx1"/>
                </a:solidFill>
                <a:latin typeface="Franklin Gothic Demi" pitchFamily="34" charset="0"/>
                <a:cs typeface="Arial" pitchFamily="34" charset="0"/>
              </a:defRPr>
            </a:lvl7pPr>
            <a:lvl8pPr marL="3429000" indent="-228600" eaLnBrk="0" fontAlgn="base" hangingPunct="0">
              <a:spcBef>
                <a:spcPct val="0"/>
              </a:spcBef>
              <a:spcAft>
                <a:spcPct val="0"/>
              </a:spcAft>
              <a:defRPr>
                <a:solidFill>
                  <a:schemeClr val="tx1"/>
                </a:solidFill>
                <a:latin typeface="Franklin Gothic Demi" pitchFamily="34" charset="0"/>
                <a:cs typeface="Arial" pitchFamily="34" charset="0"/>
              </a:defRPr>
            </a:lvl8pPr>
            <a:lvl9pPr marL="3886200" indent="-228600" eaLnBrk="0" fontAlgn="base" hangingPunct="0">
              <a:spcBef>
                <a:spcPct val="0"/>
              </a:spcBef>
              <a:spcAft>
                <a:spcPct val="0"/>
              </a:spcAft>
              <a:defRPr>
                <a:solidFill>
                  <a:schemeClr val="tx1"/>
                </a:solidFill>
                <a:latin typeface="Franklin Gothic Demi" pitchFamily="34" charset="0"/>
                <a:cs typeface="Arial" pitchFamily="34" charset="0"/>
              </a:defRPr>
            </a:lvl9pPr>
          </a:lstStyle>
          <a:p>
            <a:pPr eaLnBrk="1" fontAlgn="base" hangingPunct="1">
              <a:spcBef>
                <a:spcPct val="0"/>
              </a:spcBef>
              <a:spcAft>
                <a:spcPct val="0"/>
              </a:spcAft>
            </a:pPr>
            <a:fld id="{DC1867BB-333F-48DC-963E-953B95E610CC}" type="slidenum">
              <a:rPr lang="en-US">
                <a:solidFill>
                  <a:srgbClr val="000000"/>
                </a:solidFill>
              </a:rPr>
              <a:pPr eaLnBrk="1" fontAlgn="base" hangingPunct="1">
                <a:spcBef>
                  <a:spcPct val="0"/>
                </a:spcBef>
                <a:spcAft>
                  <a:spcPct val="0"/>
                </a:spcAft>
              </a:pPr>
              <a:t>27</a:t>
            </a:fld>
            <a:endParaRPr lang="en-US">
              <a:solidFill>
                <a:srgbClr val="000000"/>
              </a:solidFill>
            </a:endParaRPr>
          </a:p>
        </p:txBody>
      </p:sp>
      <p:sp>
        <p:nvSpPr>
          <p:cNvPr id="2" name="Title 1"/>
          <p:cNvSpPr>
            <a:spLocks noGrp="1"/>
          </p:cNvSpPr>
          <p:nvPr>
            <p:ph type="title"/>
          </p:nvPr>
        </p:nvSpPr>
        <p:spPr/>
        <p:txBody>
          <a:bodyPr/>
          <a:lstStyle/>
          <a:p>
            <a:r>
              <a:rPr lang="en-US" dirty="0"/>
              <a:t>Money Smart Podcast Network</a:t>
            </a:r>
          </a:p>
        </p:txBody>
      </p:sp>
      <p:pic>
        <p:nvPicPr>
          <p:cNvPr id="1026" name="Picture 2" descr="Introdution to FDIC Money Smart Podcast Network" title="Money Smart Podcast Network "/>
          <p:cNvPicPr>
            <a:picLocks noChangeAspect="1" noChangeArrowheads="1"/>
          </p:cNvPicPr>
          <p:nvPr/>
        </p:nvPicPr>
        <p:blipFill rotWithShape="1">
          <a:blip r:embed="rId3">
            <a:extLst>
              <a:ext uri="{28A0092B-C50C-407E-A947-70E740481C1C}">
                <a14:useLocalDpi xmlns:a14="http://schemas.microsoft.com/office/drawing/2010/main" val="0"/>
              </a:ext>
            </a:extLst>
          </a:blip>
          <a:srcRect l="23095" t="20623" r="23571" b="27174"/>
          <a:stretch/>
        </p:blipFill>
        <p:spPr bwMode="auto">
          <a:xfrm>
            <a:off x="1752600" y="1371601"/>
            <a:ext cx="8458200" cy="5001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50740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187" t="334" r="25521" b="39666"/>
          <a:stretch/>
        </p:blipFill>
        <p:spPr bwMode="auto">
          <a:xfrm>
            <a:off x="2743200" y="1371600"/>
            <a:ext cx="6959812" cy="4991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CBI</a:t>
            </a:r>
          </a:p>
        </p:txBody>
      </p:sp>
      <p:sp>
        <p:nvSpPr>
          <p:cNvPr id="3" name="Rectangle 2"/>
          <p:cNvSpPr/>
          <p:nvPr/>
        </p:nvSpPr>
        <p:spPr>
          <a:xfrm>
            <a:off x="5197428" y="5853500"/>
            <a:ext cx="2270173" cy="276999"/>
          </a:xfrm>
          <a:prstGeom prst="rect">
            <a:avLst/>
          </a:prstGeom>
        </p:spPr>
        <p:txBody>
          <a:bodyPr wrap="none">
            <a:spAutoFit/>
          </a:bodyPr>
          <a:lstStyle/>
          <a:p>
            <a:pPr fontAlgn="base">
              <a:spcBef>
                <a:spcPct val="0"/>
              </a:spcBef>
              <a:spcAft>
                <a:spcPct val="0"/>
              </a:spcAft>
            </a:pPr>
            <a:r>
              <a:rPr lang="en-US" sz="1200" dirty="0">
                <a:solidFill>
                  <a:srgbClr val="000000"/>
                </a:solidFill>
                <a:latin typeface="Arial" pitchFamily="34" charset="0"/>
                <a:hlinkClick r:id="rId4"/>
              </a:rPr>
              <a:t>http://moneysmartcbi.fdic.gov/</a:t>
            </a:r>
            <a:r>
              <a:rPr lang="en-US" sz="1200" dirty="0">
                <a:solidFill>
                  <a:srgbClr val="000000"/>
                </a:solidFill>
                <a:latin typeface="Arial" pitchFamily="34" charset="0"/>
              </a:rPr>
              <a:t> </a:t>
            </a:r>
          </a:p>
        </p:txBody>
      </p:sp>
    </p:spTree>
    <p:extLst>
      <p:ext uri="{BB962C8B-B14F-4D97-AF65-F5344CB8AC3E}">
        <p14:creationId xmlns:p14="http://schemas.microsoft.com/office/powerpoint/2010/main" val="10731995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Benefits of the CBI</a:t>
            </a:r>
            <a:endParaRPr lang="vi-VN" dirty="0"/>
          </a:p>
        </p:txBody>
      </p:sp>
      <p:sp>
        <p:nvSpPr>
          <p:cNvPr id="3" name="Content Placeholder 2"/>
          <p:cNvSpPr>
            <a:spLocks noGrp="1"/>
          </p:cNvSpPr>
          <p:nvPr>
            <p:ph idx="1"/>
          </p:nvPr>
        </p:nvSpPr>
        <p:spPr>
          <a:xfrm>
            <a:off x="275771" y="1357085"/>
            <a:ext cx="8229600" cy="4953000"/>
          </a:xfrm>
        </p:spPr>
        <p:txBody>
          <a:bodyPr/>
          <a:lstStyle/>
          <a:p>
            <a:r>
              <a:rPr lang="en-US" dirty="0"/>
              <a:t>Compatible with desktops and mobile devices</a:t>
            </a:r>
          </a:p>
          <a:p>
            <a:r>
              <a:rPr lang="en-US" dirty="0"/>
              <a:t>Flexible</a:t>
            </a:r>
          </a:p>
          <a:p>
            <a:r>
              <a:rPr lang="en-US" dirty="0"/>
              <a:t>Can be completed in one session or pick up where the user left off</a:t>
            </a:r>
          </a:p>
          <a:p>
            <a:r>
              <a:rPr lang="en-US" dirty="0"/>
              <a:t>Interactive</a:t>
            </a:r>
          </a:p>
          <a:p>
            <a:r>
              <a:rPr lang="en-US" dirty="0"/>
              <a:t>Free</a:t>
            </a:r>
          </a:p>
          <a:p>
            <a:endParaRPr lang="en-US" dirty="0"/>
          </a:p>
        </p:txBody>
      </p:sp>
    </p:spTree>
    <p:extLst>
      <p:ext uri="{BB962C8B-B14F-4D97-AF65-F5344CB8AC3E}">
        <p14:creationId xmlns:p14="http://schemas.microsoft.com/office/powerpoint/2010/main" val="1482437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FDIC</a:t>
            </a:r>
          </a:p>
        </p:txBody>
      </p:sp>
      <p:sp>
        <p:nvSpPr>
          <p:cNvPr id="3" name="Content Placeholder 2"/>
          <p:cNvSpPr>
            <a:spLocks noGrp="1"/>
          </p:cNvSpPr>
          <p:nvPr>
            <p:ph idx="1"/>
          </p:nvPr>
        </p:nvSpPr>
        <p:spPr/>
        <p:txBody>
          <a:bodyPr/>
          <a:lstStyle/>
          <a:p>
            <a:r>
              <a:rPr lang="en-US" dirty="0"/>
              <a:t>An independent federal agency</a:t>
            </a:r>
          </a:p>
          <a:p>
            <a:pPr eaLnBrk="1" hangingPunct="1"/>
            <a:r>
              <a:rPr lang="en-US" dirty="0"/>
              <a:t>Major responsibilities:</a:t>
            </a:r>
          </a:p>
          <a:p>
            <a:pPr lvl="1" eaLnBrk="1" hangingPunct="1"/>
            <a:r>
              <a:rPr lang="en-US" sz="3200" b="1" dirty="0">
                <a:ea typeface="+mn-ea"/>
                <a:cs typeface="+mn-cs"/>
              </a:rPr>
              <a:t>Insuring deposits </a:t>
            </a:r>
          </a:p>
          <a:p>
            <a:pPr lvl="1" eaLnBrk="1" hangingPunct="1"/>
            <a:r>
              <a:rPr lang="en-US" sz="3200" b="1" dirty="0">
                <a:ea typeface="+mn-ea"/>
                <a:cs typeface="+mn-cs"/>
              </a:rPr>
              <a:t>Bank supervision</a:t>
            </a:r>
          </a:p>
          <a:p>
            <a:pPr lvl="1" eaLnBrk="1" hangingPunct="1"/>
            <a:r>
              <a:rPr lang="en-US" sz="3200" b="1" dirty="0">
                <a:ea typeface="+mn-ea"/>
                <a:cs typeface="+mn-cs"/>
              </a:rPr>
              <a:t>Failed bank resolution</a:t>
            </a:r>
          </a:p>
          <a:p>
            <a:r>
              <a:rPr lang="en-US" dirty="0"/>
              <a:t>Economic Inclusion</a:t>
            </a:r>
          </a:p>
        </p:txBody>
      </p:sp>
    </p:spTree>
    <p:extLst>
      <p:ext uri="{BB962C8B-B14F-4D97-AF65-F5344CB8AC3E}">
        <p14:creationId xmlns:p14="http://schemas.microsoft.com/office/powerpoint/2010/main" val="8281313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Access</a:t>
            </a:r>
          </a:p>
        </p:txBody>
      </p:sp>
      <p:sp>
        <p:nvSpPr>
          <p:cNvPr id="3" name="Content Placeholder 2"/>
          <p:cNvSpPr>
            <a:spLocks noGrp="1"/>
          </p:cNvSpPr>
          <p:nvPr>
            <p:ph idx="1"/>
          </p:nvPr>
        </p:nvSpPr>
        <p:spPr/>
        <p:txBody>
          <a:bodyPr/>
          <a:lstStyle/>
          <a:p>
            <a:r>
              <a:rPr lang="en-US" dirty="0"/>
              <a:t>URL: </a:t>
            </a:r>
            <a:r>
              <a:rPr lang="en-US" dirty="0">
                <a:hlinkClick r:id="rId3"/>
              </a:rPr>
              <a:t>https://moneysmartcbi.fdic.gov/</a:t>
            </a:r>
            <a:endParaRPr lang="en-US" dirty="0"/>
          </a:p>
          <a:p>
            <a:pPr marL="0" indent="0">
              <a:buNone/>
            </a:pPr>
            <a:endParaRPr lang="en-US" dirty="0"/>
          </a:p>
          <a:p>
            <a:endParaRPr lang="en-US" sz="800" dirty="0"/>
          </a:p>
          <a:p>
            <a:endParaRPr lang="en-US" sz="800" dirty="0"/>
          </a:p>
          <a:p>
            <a:endParaRPr lang="en-US" sz="800" dirty="0"/>
          </a:p>
          <a:p>
            <a:endParaRPr lang="en-US" sz="800" dirty="0"/>
          </a:p>
          <a:p>
            <a:endParaRPr lang="en-US" sz="800" dirty="0"/>
          </a:p>
          <a:p>
            <a:endParaRPr lang="en-US" sz="800" dirty="0"/>
          </a:p>
          <a:p>
            <a:endParaRPr lang="en-US" sz="800" dirty="0"/>
          </a:p>
        </p:txBody>
      </p:sp>
    </p:spTree>
    <p:extLst>
      <p:ext uri="{BB962C8B-B14F-4D97-AF65-F5344CB8AC3E}">
        <p14:creationId xmlns:p14="http://schemas.microsoft.com/office/powerpoint/2010/main" val="8497230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CBI Structure</a:t>
            </a:r>
          </a:p>
        </p:txBody>
      </p:sp>
      <p:pic>
        <p:nvPicPr>
          <p:cNvPr id="6" name="Picture 14" descr="game_mockup.GIF"/>
          <p:cNvPicPr>
            <a:picLocks noChangeAspect="1" noChangeArrowheads="1"/>
          </p:cNvPicPr>
          <p:nvPr/>
        </p:nvPicPr>
        <p:blipFill>
          <a:blip r:embed="rId3">
            <a:extLst>
              <a:ext uri="{28A0092B-C50C-407E-A947-70E740481C1C}">
                <a14:useLocalDpi xmlns:a14="http://schemas.microsoft.com/office/drawing/2010/main" val="0"/>
              </a:ext>
            </a:extLst>
          </a:blip>
          <a:srcRect l="22099" r="22000" b="10400"/>
          <a:stretch>
            <a:fillRect/>
          </a:stretch>
        </p:blipFill>
        <p:spPr bwMode="auto">
          <a:xfrm>
            <a:off x="3429000" y="1371600"/>
            <a:ext cx="5410200" cy="4904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5003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Certificate of Completion</a:t>
            </a:r>
            <a:endParaRPr lang="vi-VN" dirty="0"/>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67000" y="1428464"/>
            <a:ext cx="6788288" cy="4819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355598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in 2020</a:t>
            </a:r>
          </a:p>
        </p:txBody>
      </p:sp>
      <p:pic>
        <p:nvPicPr>
          <p:cNvPr id="4" name="Content Placeholder 3"/>
          <p:cNvPicPr>
            <a:picLocks noGrp="1" noChangeAspect="1"/>
          </p:cNvPicPr>
          <p:nvPr>
            <p:ph idx="1"/>
          </p:nvPr>
        </p:nvPicPr>
        <p:blipFill>
          <a:blip r:embed="rId3"/>
          <a:stretch>
            <a:fillRect/>
          </a:stretch>
        </p:blipFill>
        <p:spPr>
          <a:xfrm>
            <a:off x="1416423" y="1492624"/>
            <a:ext cx="9143999" cy="4525963"/>
          </a:xfrm>
          <a:prstGeom prst="rect">
            <a:avLst/>
          </a:prstGeom>
        </p:spPr>
      </p:pic>
    </p:spTree>
    <p:extLst>
      <p:ext uri="{BB962C8B-B14F-4D97-AF65-F5344CB8AC3E}">
        <p14:creationId xmlns:p14="http://schemas.microsoft.com/office/powerpoint/2010/main" val="38610606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in 2020</a:t>
            </a:r>
          </a:p>
        </p:txBody>
      </p:sp>
      <p:sp>
        <p:nvSpPr>
          <p:cNvPr id="3" name="Content Placeholder 2"/>
          <p:cNvSpPr>
            <a:spLocks noGrp="1"/>
          </p:cNvSpPr>
          <p:nvPr>
            <p:ph idx="1"/>
          </p:nvPr>
        </p:nvSpPr>
        <p:spPr/>
        <p:txBody>
          <a:bodyPr/>
          <a:lstStyle/>
          <a:p>
            <a:r>
              <a:rPr lang="en-US" dirty="0"/>
              <a:t>Why New Online Games?</a:t>
            </a:r>
          </a:p>
          <a:p>
            <a:pPr lvl="1"/>
            <a:r>
              <a:rPr lang="en-US" dirty="0"/>
              <a:t>We launched the new Money Smart for Adults (MSA) instructor-led version in November 2018</a:t>
            </a:r>
          </a:p>
          <a:p>
            <a:pPr lvl="1"/>
            <a:endParaRPr lang="en-US" dirty="0"/>
          </a:p>
          <a:p>
            <a:pPr lvl="1"/>
            <a:r>
              <a:rPr lang="en-US" dirty="0"/>
              <a:t>Our current CBI game is based on the 2010 version of MSA</a:t>
            </a:r>
          </a:p>
          <a:p>
            <a:pPr lvl="1"/>
            <a:endParaRPr lang="en-US" dirty="0"/>
          </a:p>
          <a:p>
            <a:pPr lvl="1"/>
            <a:r>
              <a:rPr lang="en-US" dirty="0"/>
              <a:t>We needed a fun, engaging game based on the new content</a:t>
            </a:r>
          </a:p>
          <a:p>
            <a:pPr lvl="1"/>
            <a:endParaRPr lang="en-US" dirty="0"/>
          </a:p>
        </p:txBody>
      </p:sp>
    </p:spTree>
    <p:extLst>
      <p:ext uri="{BB962C8B-B14F-4D97-AF65-F5344CB8AC3E}">
        <p14:creationId xmlns:p14="http://schemas.microsoft.com/office/powerpoint/2010/main" val="23757022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in 2020</a:t>
            </a:r>
          </a:p>
        </p:txBody>
      </p:sp>
      <p:pic>
        <p:nvPicPr>
          <p:cNvPr id="4" name="Content Placeholder 3"/>
          <p:cNvPicPr>
            <a:picLocks noGrp="1" noChangeAspect="1"/>
          </p:cNvPicPr>
          <p:nvPr>
            <p:ph idx="1"/>
          </p:nvPr>
        </p:nvPicPr>
        <p:blipFill>
          <a:blip r:embed="rId3"/>
          <a:stretch>
            <a:fillRect/>
          </a:stretch>
        </p:blipFill>
        <p:spPr>
          <a:xfrm>
            <a:off x="1578472" y="1802555"/>
            <a:ext cx="9035055" cy="4121253"/>
          </a:xfrm>
          <a:prstGeom prst="rect">
            <a:avLst/>
          </a:prstGeom>
        </p:spPr>
      </p:pic>
    </p:spTree>
    <p:extLst>
      <p:ext uri="{BB962C8B-B14F-4D97-AF65-F5344CB8AC3E}">
        <p14:creationId xmlns:p14="http://schemas.microsoft.com/office/powerpoint/2010/main" val="224062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Coming Soon in 2020</a:t>
            </a:r>
          </a:p>
        </p:txBody>
      </p:sp>
      <p:sp>
        <p:nvSpPr>
          <p:cNvPr id="3" name="Content Placeholder 2"/>
          <p:cNvSpPr>
            <a:spLocks noGrp="1"/>
          </p:cNvSpPr>
          <p:nvPr>
            <p:ph idx="1"/>
          </p:nvPr>
        </p:nvSpPr>
        <p:spPr/>
        <p:txBody>
          <a:bodyPr/>
          <a:lstStyle/>
          <a:p>
            <a:r>
              <a:rPr lang="en-US" dirty="0"/>
              <a:t>Each Game has Resources</a:t>
            </a:r>
          </a:p>
          <a:p>
            <a:endParaRPr lang="en-US" dirty="0"/>
          </a:p>
        </p:txBody>
      </p:sp>
      <p:pic>
        <p:nvPicPr>
          <p:cNvPr id="4" name="Picture 3"/>
          <p:cNvPicPr>
            <a:picLocks noChangeAspect="1"/>
          </p:cNvPicPr>
          <p:nvPr/>
        </p:nvPicPr>
        <p:blipFill>
          <a:blip r:embed="rId3"/>
          <a:stretch>
            <a:fillRect/>
          </a:stretch>
        </p:blipFill>
        <p:spPr>
          <a:xfrm>
            <a:off x="1057776" y="2169517"/>
            <a:ext cx="9144793" cy="3956647"/>
          </a:xfrm>
          <a:prstGeom prst="rect">
            <a:avLst/>
          </a:prstGeom>
        </p:spPr>
      </p:pic>
    </p:spTree>
    <p:extLst>
      <p:ext uri="{BB962C8B-B14F-4D97-AF65-F5344CB8AC3E}">
        <p14:creationId xmlns:p14="http://schemas.microsoft.com/office/powerpoint/2010/main" val="25942941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n-US" i="1" dirty="0"/>
              <a:t>Money Smart News</a:t>
            </a:r>
          </a:p>
        </p:txBody>
      </p:sp>
      <p:sp>
        <p:nvSpPr>
          <p:cNvPr id="100355" name="Rectangle 3"/>
          <p:cNvSpPr>
            <a:spLocks noGrp="1" noChangeArrowheads="1"/>
          </p:cNvSpPr>
          <p:nvPr>
            <p:ph type="body" idx="1"/>
          </p:nvPr>
        </p:nvSpPr>
        <p:spPr>
          <a:xfrm>
            <a:off x="313508" y="1332411"/>
            <a:ext cx="11573691" cy="4343400"/>
          </a:xfrm>
        </p:spPr>
        <p:txBody>
          <a:bodyPr/>
          <a:lstStyle/>
          <a:p>
            <a:r>
              <a:rPr lang="en-US" dirty="0"/>
              <a:t>View online or subscribe</a:t>
            </a:r>
          </a:p>
          <a:p>
            <a:r>
              <a:rPr lang="en-US" dirty="0"/>
              <a:t>Provides:</a:t>
            </a:r>
          </a:p>
          <a:p>
            <a:pPr lvl="1"/>
            <a:r>
              <a:rPr lang="en-US" dirty="0"/>
              <a:t>Updates on the Money Smart program</a:t>
            </a:r>
          </a:p>
          <a:p>
            <a:pPr lvl="1"/>
            <a:r>
              <a:rPr lang="en-US" dirty="0"/>
              <a:t>Success stories. Samples:</a:t>
            </a:r>
          </a:p>
          <a:p>
            <a:pPr lvl="2"/>
            <a:r>
              <a:rPr lang="en-US" i="1" dirty="0"/>
              <a:t>Money Smart for Young Adults: Success Stories and Strategies for the School Year</a:t>
            </a:r>
            <a:r>
              <a:rPr lang="en-US" dirty="0"/>
              <a:t> </a:t>
            </a:r>
          </a:p>
          <a:p>
            <a:pPr lvl="2"/>
            <a:r>
              <a:rPr lang="en-US" i="1" dirty="0"/>
              <a:t>Personal Statements &amp; Essay Contests: Sharing Money Smart and Success Stories </a:t>
            </a:r>
            <a:endParaRPr lang="en-US" dirty="0"/>
          </a:p>
          <a:p>
            <a:pPr lvl="2"/>
            <a:r>
              <a:rPr lang="en-US" i="1" dirty="0"/>
              <a:t>Passing the Test: Success Stories and Tips for Teaching Kids About Money</a:t>
            </a:r>
            <a:endParaRPr lang="en-US" sz="3200" dirty="0"/>
          </a:p>
        </p:txBody>
      </p:sp>
    </p:spTree>
    <p:extLst>
      <p:ext uri="{BB962C8B-B14F-4D97-AF65-F5344CB8AC3E}">
        <p14:creationId xmlns:p14="http://schemas.microsoft.com/office/powerpoint/2010/main" val="15233842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787" name="Rectangle 3"/>
          <p:cNvSpPr>
            <a:spLocks noGrp="1" noChangeArrowheads="1"/>
          </p:cNvSpPr>
          <p:nvPr>
            <p:ph type="body" idx="1"/>
          </p:nvPr>
        </p:nvSpPr>
        <p:spPr>
          <a:xfrm>
            <a:off x="1981200" y="1447801"/>
            <a:ext cx="8229600" cy="4525963"/>
          </a:xfrm>
        </p:spPr>
        <p:txBody>
          <a:bodyPr/>
          <a:lstStyle/>
          <a:p>
            <a:r>
              <a:rPr lang="en-US" dirty="0">
                <a:hlinkClick r:id="rId3"/>
              </a:rPr>
              <a:t>www.fdic.gov/consumernews</a:t>
            </a:r>
            <a:endParaRPr lang="en-US" dirty="0"/>
          </a:p>
          <a:p>
            <a:pPr lvl="1"/>
            <a:r>
              <a:rPr lang="en-US" dirty="0">
                <a:hlinkClick r:id="rId4" action="ppaction://hlinkfile"/>
              </a:rPr>
              <a:t>Quick Links to Articles</a:t>
            </a:r>
            <a:r>
              <a:rPr lang="en-US" dirty="0"/>
              <a:t> (right-hand side)</a:t>
            </a:r>
          </a:p>
          <a:p>
            <a:endParaRPr lang="en-US" dirty="0"/>
          </a:p>
        </p:txBody>
      </p:sp>
      <p:pic>
        <p:nvPicPr>
          <p:cNvPr id="758788" name="Picture 4" descr="costly_image_ma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1" y="2840798"/>
            <a:ext cx="4648199" cy="24170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7" name="Title 4"/>
          <p:cNvSpPr>
            <a:spLocks noGrp="1"/>
          </p:cNvSpPr>
          <p:nvPr>
            <p:ph type="title"/>
          </p:nvPr>
        </p:nvSpPr>
        <p:spPr>
          <a:xfrm>
            <a:off x="3276600" y="274638"/>
            <a:ext cx="7239000" cy="792162"/>
          </a:xfrm>
        </p:spPr>
        <p:txBody>
          <a:bodyPr/>
          <a:lstStyle/>
          <a:p>
            <a:r>
              <a:rPr lang="en-US" dirty="0"/>
              <a:t>FDIC Consumer News</a:t>
            </a:r>
          </a:p>
        </p:txBody>
      </p:sp>
    </p:spTree>
    <p:extLst>
      <p:ext uri="{BB962C8B-B14F-4D97-AF65-F5344CB8AC3E}">
        <p14:creationId xmlns:p14="http://schemas.microsoft.com/office/powerpoint/2010/main" val="11897791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r>
              <a:rPr lang="en-US" dirty="0"/>
              <a:t>Money Smart Alliance</a:t>
            </a:r>
          </a:p>
        </p:txBody>
      </p:sp>
      <p:sp>
        <p:nvSpPr>
          <p:cNvPr id="92163" name="Rectangle 3"/>
          <p:cNvSpPr>
            <a:spLocks noGrp="1" noChangeArrowheads="1"/>
          </p:cNvSpPr>
          <p:nvPr>
            <p:ph type="body" idx="1"/>
          </p:nvPr>
        </p:nvSpPr>
        <p:spPr/>
        <p:txBody>
          <a:bodyPr/>
          <a:lstStyle/>
          <a:p>
            <a:r>
              <a:rPr lang="en-US" dirty="0"/>
              <a:t>Money Smart Alliance Program</a:t>
            </a:r>
          </a:p>
          <a:p>
            <a:r>
              <a:rPr lang="en-US" dirty="0"/>
              <a:t>Eligible organizations</a:t>
            </a:r>
          </a:p>
          <a:p>
            <a:r>
              <a:rPr lang="en-US" dirty="0"/>
              <a:t>Easy to join the Alliance online</a:t>
            </a:r>
          </a:p>
        </p:txBody>
      </p:sp>
    </p:spTree>
    <p:extLst>
      <p:ext uri="{BB962C8B-B14F-4D97-AF65-F5344CB8AC3E}">
        <p14:creationId xmlns:p14="http://schemas.microsoft.com/office/powerpoint/2010/main" val="793486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FDIC’s Money Smart Initiative</a:t>
            </a:r>
          </a:p>
        </p:txBody>
      </p:sp>
      <p:sp>
        <p:nvSpPr>
          <p:cNvPr id="3" name="Content Placeholder 2"/>
          <p:cNvSpPr>
            <a:spLocks noGrp="1"/>
          </p:cNvSpPr>
          <p:nvPr>
            <p:ph idx="1"/>
          </p:nvPr>
        </p:nvSpPr>
        <p:spPr/>
        <p:txBody>
          <a:bodyPr/>
          <a:lstStyle/>
          <a:p>
            <a:r>
              <a:rPr lang="en-US" dirty="0"/>
              <a:t>Money Smart for Adults </a:t>
            </a:r>
          </a:p>
          <a:p>
            <a:pPr lvl="1"/>
            <a:r>
              <a:rPr lang="en-US" dirty="0"/>
              <a:t>More than 3 million people</a:t>
            </a:r>
          </a:p>
          <a:p>
            <a:pPr lvl="1"/>
            <a:r>
              <a:rPr lang="en-US" dirty="0"/>
              <a:t>Longitudinal data showing effectiveness</a:t>
            </a:r>
          </a:p>
          <a:p>
            <a:r>
              <a:rPr lang="en-US" dirty="0"/>
              <a:t>Youth version </a:t>
            </a:r>
          </a:p>
          <a:p>
            <a:r>
              <a:rPr lang="en-US" dirty="0"/>
              <a:t>Older Adults version (w/ CFPB)</a:t>
            </a:r>
          </a:p>
          <a:p>
            <a:r>
              <a:rPr lang="en-US" dirty="0"/>
              <a:t>Small Business version (w/ SBA)</a:t>
            </a:r>
          </a:p>
          <a:p>
            <a:r>
              <a:rPr lang="en-US" dirty="0"/>
              <a:t>Money Smart for Young People</a:t>
            </a:r>
          </a:p>
        </p:txBody>
      </p:sp>
    </p:spTree>
    <p:extLst>
      <p:ext uri="{BB962C8B-B14F-4D97-AF65-F5344CB8AC3E}">
        <p14:creationId xmlns:p14="http://schemas.microsoft.com/office/powerpoint/2010/main" val="2693003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4" name="Rectangle 3"/>
          <p:cNvSpPr/>
          <p:nvPr/>
        </p:nvSpPr>
        <p:spPr>
          <a:xfrm>
            <a:off x="3349096" y="2967335"/>
            <a:ext cx="5493813" cy="923330"/>
          </a:xfrm>
          <a:prstGeom prst="rect">
            <a:avLst/>
          </a:prstGeom>
          <a:noFill/>
        </p:spPr>
        <p:txBody>
          <a:bodyPr wrap="none" lIns="91440" tIns="45720" rIns="91440" bIns="45720">
            <a:spAutoFit/>
          </a:bodyPr>
          <a:lstStyle/>
          <a:p>
            <a:pPr algn="ctr"/>
            <a:r>
              <a:rPr lang="en-US" sz="5400" b="1" cap="none" spc="0" dirty="0">
                <a:ln w="6600">
                  <a:solidFill>
                    <a:schemeClr val="accent2"/>
                  </a:solidFill>
                  <a:prstDash val="solid"/>
                </a:ln>
                <a:solidFill>
                  <a:srgbClr val="FFFFFF"/>
                </a:solidFill>
                <a:effectLst>
                  <a:outerShdw dist="38100" dir="2700000" algn="tl" rotWithShape="0">
                    <a:schemeClr val="accent2"/>
                  </a:outerShdw>
                </a:effectLst>
              </a:rPr>
              <a:t>Any Questions?</a:t>
            </a:r>
          </a:p>
        </p:txBody>
      </p:sp>
    </p:spTree>
    <p:extLst>
      <p:ext uri="{BB962C8B-B14F-4D97-AF65-F5344CB8AC3E}">
        <p14:creationId xmlns:p14="http://schemas.microsoft.com/office/powerpoint/2010/main" val="9759165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Contact Information</a:t>
            </a:r>
          </a:p>
        </p:txBody>
      </p:sp>
      <p:sp>
        <p:nvSpPr>
          <p:cNvPr id="46083" name="Text Placeholder 3"/>
          <p:cNvSpPr>
            <a:spLocks noGrp="1"/>
          </p:cNvSpPr>
          <p:nvPr>
            <p:ph type="body" idx="1"/>
          </p:nvPr>
        </p:nvSpPr>
        <p:spPr>
          <a:xfrm>
            <a:off x="1770741" y="1720369"/>
            <a:ext cx="8390965" cy="3617259"/>
          </a:xfrm>
        </p:spPr>
        <p:txBody>
          <a:bodyPr/>
          <a:lstStyle/>
          <a:p>
            <a:pPr algn="ctr"/>
            <a:r>
              <a:rPr lang="fi-FI" sz="4400" dirty="0"/>
              <a:t>Brittany Burroughs</a:t>
            </a:r>
          </a:p>
          <a:p>
            <a:pPr algn="ctr"/>
            <a:r>
              <a:rPr lang="fi-FI" sz="3600" dirty="0"/>
              <a:t>bburroughs@fdic.gov</a:t>
            </a:r>
            <a:endParaRPr lang="fi-FI" sz="2800" dirty="0"/>
          </a:p>
          <a:p>
            <a:pPr algn="ctr"/>
            <a:endParaRPr lang="fi-FI" sz="1600" dirty="0"/>
          </a:p>
          <a:p>
            <a:pPr algn="ctr"/>
            <a:endParaRPr lang="fi-FI" sz="4400" dirty="0"/>
          </a:p>
          <a:p>
            <a:pPr algn="ctr" eaLnBrk="1" hangingPunct="1"/>
            <a:r>
              <a:rPr lang="fi-FI" sz="3600" dirty="0"/>
              <a:t>www.fdic.gov/moneysmart</a:t>
            </a:r>
          </a:p>
        </p:txBody>
      </p:sp>
    </p:spTree>
    <p:extLst>
      <p:ext uri="{BB962C8B-B14F-4D97-AF65-F5344CB8AC3E}">
        <p14:creationId xmlns:p14="http://schemas.microsoft.com/office/powerpoint/2010/main" val="2747712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Youth Financial Education</a:t>
            </a:r>
          </a:p>
        </p:txBody>
      </p:sp>
      <p:sp>
        <p:nvSpPr>
          <p:cNvPr id="3" name="Content Placeholder 2"/>
          <p:cNvSpPr>
            <a:spLocks noGrp="1"/>
          </p:cNvSpPr>
          <p:nvPr>
            <p:ph idx="1"/>
          </p:nvPr>
        </p:nvSpPr>
        <p:spPr/>
        <p:txBody>
          <a:bodyPr/>
          <a:lstStyle/>
          <a:p>
            <a:r>
              <a:rPr lang="en-US" dirty="0"/>
              <a:t>More than 1 in 6 students struggle with basics such as recognizing the difference between needs and wants</a:t>
            </a:r>
          </a:p>
          <a:p>
            <a:r>
              <a:rPr lang="en-US" dirty="0"/>
              <a:t>Research shows financially capable young people are more likely to become financially secure adults</a:t>
            </a:r>
          </a:p>
          <a:p>
            <a:pPr marL="0" indent="0">
              <a:buNone/>
            </a:pPr>
            <a:endParaRPr lang="en-US" dirty="0"/>
          </a:p>
        </p:txBody>
      </p:sp>
    </p:spTree>
    <p:extLst>
      <p:ext uri="{BB962C8B-B14F-4D97-AF65-F5344CB8AC3E}">
        <p14:creationId xmlns:p14="http://schemas.microsoft.com/office/powerpoint/2010/main" val="1403121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dirty="0"/>
              <a:t>Goals</a:t>
            </a:r>
          </a:p>
        </p:txBody>
      </p:sp>
      <p:sp>
        <p:nvSpPr>
          <p:cNvPr id="8195" name="Rectangle 3"/>
          <p:cNvSpPr>
            <a:spLocks noGrp="1" noChangeArrowheads="1"/>
          </p:cNvSpPr>
          <p:nvPr>
            <p:ph type="body" idx="1"/>
          </p:nvPr>
        </p:nvSpPr>
        <p:spPr/>
        <p:txBody>
          <a:bodyPr/>
          <a:lstStyle/>
          <a:p>
            <a:r>
              <a:rPr lang="en-US" dirty="0"/>
              <a:t>Give K-12 educators resources they can use to feel prepared and confident</a:t>
            </a:r>
          </a:p>
          <a:p>
            <a:r>
              <a:rPr lang="en-US" dirty="0"/>
              <a:t>Encourage parents and caregivers to have conversations and do activities with their kids</a:t>
            </a:r>
          </a:p>
          <a:p>
            <a:r>
              <a:rPr lang="en-US" dirty="0"/>
              <a:t>Promote hands-on learning, with a particular focus on financial education tied to savings accounts</a:t>
            </a:r>
          </a:p>
        </p:txBody>
      </p:sp>
    </p:spTree>
    <p:extLst>
      <p:ext uri="{BB962C8B-B14F-4D97-AF65-F5344CB8AC3E}">
        <p14:creationId xmlns:p14="http://schemas.microsoft.com/office/powerpoint/2010/main" val="1129143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Money Smart for Young People Series</a:t>
            </a:r>
          </a:p>
        </p:txBody>
      </p:sp>
      <p:sp>
        <p:nvSpPr>
          <p:cNvPr id="3" name="Content Placeholder 2"/>
          <p:cNvSpPr>
            <a:spLocks noGrp="1"/>
          </p:cNvSpPr>
          <p:nvPr>
            <p:ph idx="1"/>
          </p:nvPr>
        </p:nvSpPr>
        <p:spPr/>
        <p:txBody>
          <a:bodyPr/>
          <a:lstStyle/>
          <a:p>
            <a:r>
              <a:rPr lang="en-US" dirty="0"/>
              <a:t>Money Smart for Young People series: </a:t>
            </a:r>
          </a:p>
          <a:p>
            <a:pPr lvl="1"/>
            <a:r>
              <a:rPr lang="en-US" sz="3200" b="1" dirty="0">
                <a:ea typeface="+mn-ea"/>
                <a:cs typeface="+mn-cs"/>
              </a:rPr>
              <a:t>Grades Pre-K-2 </a:t>
            </a:r>
          </a:p>
          <a:p>
            <a:pPr lvl="1"/>
            <a:r>
              <a:rPr lang="en-US" sz="3200" b="1" dirty="0">
                <a:ea typeface="+mn-ea"/>
                <a:cs typeface="+mn-cs"/>
              </a:rPr>
              <a:t>Grades 3-5</a:t>
            </a:r>
          </a:p>
          <a:p>
            <a:pPr lvl="1"/>
            <a:r>
              <a:rPr lang="en-US" sz="3200" b="1" dirty="0">
                <a:ea typeface="+mn-ea"/>
                <a:cs typeface="+mn-cs"/>
              </a:rPr>
              <a:t>Grades 6-8</a:t>
            </a:r>
          </a:p>
          <a:p>
            <a:pPr lvl="1"/>
            <a:r>
              <a:rPr lang="en-US" sz="3200" b="1" dirty="0">
                <a:ea typeface="+mn-ea"/>
                <a:cs typeface="+mn-cs"/>
              </a:rPr>
              <a:t>Grades 9-12</a:t>
            </a:r>
            <a:endParaRPr lang="en-US" sz="2000" dirty="0"/>
          </a:p>
        </p:txBody>
      </p:sp>
    </p:spTree>
    <p:extLst>
      <p:ext uri="{BB962C8B-B14F-4D97-AF65-F5344CB8AC3E}">
        <p14:creationId xmlns:p14="http://schemas.microsoft.com/office/powerpoint/2010/main" val="834233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Series Highlights</a:t>
            </a:r>
          </a:p>
        </p:txBody>
      </p:sp>
      <p:sp>
        <p:nvSpPr>
          <p:cNvPr id="3" name="Content Placeholder 2"/>
          <p:cNvSpPr>
            <a:spLocks noGrp="1"/>
          </p:cNvSpPr>
          <p:nvPr>
            <p:ph idx="1"/>
          </p:nvPr>
        </p:nvSpPr>
        <p:spPr/>
        <p:txBody>
          <a:bodyPr/>
          <a:lstStyle/>
          <a:p>
            <a:pPr lvl="0"/>
            <a:r>
              <a:rPr lang="en-US" dirty="0"/>
              <a:t>Every curriculum includes:</a:t>
            </a:r>
          </a:p>
          <a:p>
            <a:pPr lvl="1"/>
            <a:r>
              <a:rPr lang="en-US" sz="2400" dirty="0"/>
              <a:t>Multiple lessons that can be taught alone or in combination</a:t>
            </a:r>
          </a:p>
          <a:p>
            <a:pPr lvl="1"/>
            <a:r>
              <a:rPr lang="en-US" sz="2400" dirty="0"/>
              <a:t>Standards alignment charts</a:t>
            </a:r>
          </a:p>
          <a:p>
            <a:pPr lvl="1"/>
            <a:r>
              <a:rPr lang="en-US" sz="2400" dirty="0"/>
              <a:t>Ideas for grade-level modification</a:t>
            </a:r>
          </a:p>
          <a:p>
            <a:pPr lvl="1"/>
            <a:r>
              <a:rPr lang="en-US" sz="2400" dirty="0"/>
              <a:t>Real-life exercises and examples</a:t>
            </a:r>
          </a:p>
          <a:p>
            <a:pPr lvl="1"/>
            <a:r>
              <a:rPr lang="en-US" sz="2400" dirty="0"/>
              <a:t>Suggestions for optional books or online games/tools that can reinforce student understanding</a:t>
            </a:r>
          </a:p>
          <a:p>
            <a:pPr lvl="1"/>
            <a:r>
              <a:rPr lang="en-US" sz="2400" dirty="0"/>
              <a:t>Ideas to integrate into existing academic subjects such as English, Mathematics, and Social Studies</a:t>
            </a:r>
          </a:p>
          <a:p>
            <a:pPr lvl="1"/>
            <a:endParaRPr lang="en-US" dirty="0"/>
          </a:p>
          <a:p>
            <a:endParaRPr lang="en-US" dirty="0"/>
          </a:p>
        </p:txBody>
      </p:sp>
    </p:spTree>
    <p:extLst>
      <p:ext uri="{BB962C8B-B14F-4D97-AF65-F5344CB8AC3E}">
        <p14:creationId xmlns:p14="http://schemas.microsoft.com/office/powerpoint/2010/main" val="29557409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Involves Educators, Students, and Parents/Caregivers</a:t>
            </a:r>
          </a:p>
        </p:txBody>
      </p:sp>
      <p:sp>
        <p:nvSpPr>
          <p:cNvPr id="3" name="Content Placeholder 2"/>
          <p:cNvSpPr>
            <a:spLocks noGrp="1"/>
          </p:cNvSpPr>
          <p:nvPr>
            <p:ph idx="1"/>
          </p:nvPr>
        </p:nvSpPr>
        <p:spPr/>
        <p:txBody>
          <a:bodyPr/>
          <a:lstStyle/>
          <a:p>
            <a:r>
              <a:rPr lang="en-US" dirty="0"/>
              <a:t>Resources for:</a:t>
            </a:r>
          </a:p>
          <a:p>
            <a:pPr lvl="1"/>
            <a:r>
              <a:rPr lang="en-US" dirty="0"/>
              <a:t>Teachers </a:t>
            </a:r>
            <a:endParaRPr lang="en-US" i="1" dirty="0"/>
          </a:p>
          <a:p>
            <a:pPr lvl="2"/>
            <a:r>
              <a:rPr lang="en-US" dirty="0"/>
              <a:t>Educator Guide</a:t>
            </a:r>
          </a:p>
          <a:p>
            <a:pPr lvl="2"/>
            <a:r>
              <a:rPr lang="en-US" dirty="0"/>
              <a:t>Overheads</a:t>
            </a:r>
          </a:p>
          <a:p>
            <a:pPr lvl="1"/>
            <a:r>
              <a:rPr lang="en-US" dirty="0"/>
              <a:t>Students </a:t>
            </a:r>
          </a:p>
          <a:p>
            <a:pPr lvl="1"/>
            <a:r>
              <a:rPr lang="en-US" dirty="0"/>
              <a:t>Parents/Caregivers </a:t>
            </a:r>
          </a:p>
          <a:p>
            <a:pPr lvl="2"/>
            <a:r>
              <a:rPr lang="en-US" dirty="0"/>
              <a:t>Resources to support learning</a:t>
            </a:r>
          </a:p>
          <a:p>
            <a:pPr lvl="2"/>
            <a:r>
              <a:rPr lang="en-US" dirty="0"/>
              <a:t>Conversation-starters</a:t>
            </a:r>
          </a:p>
          <a:p>
            <a:pPr lvl="2"/>
            <a:r>
              <a:rPr lang="en-US" dirty="0"/>
              <a:t>Activities</a:t>
            </a:r>
          </a:p>
        </p:txBody>
      </p:sp>
      <p:pic>
        <p:nvPicPr>
          <p:cNvPr id="4" name="Content Placeholder 5" title="Graphic showing how teachers, parents, and students are all connected."/>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848601" y="1447801"/>
            <a:ext cx="231457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916452"/>
      </p:ext>
    </p:extLst>
  </p:cSld>
  <p:clrMapOvr>
    <a:masterClrMapping/>
  </p:clrMapOvr>
</p:sld>
</file>

<file path=ppt/theme/theme1.xml><?xml version="1.0" encoding="utf-8"?>
<a:theme xmlns:a="http://schemas.openxmlformats.org/drawingml/2006/main" name="FDIC 2">
  <a:themeElements>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DIC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DIC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DIC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DIC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DIC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DIC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DIC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DIC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DIC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DIC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DIC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DIC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ebinar">
  <a:themeElements>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DIC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DIC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DIC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DIC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DIC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DIC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DIC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DIC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DIC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DIC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DIC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DIC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FDIC 2">
  <a:themeElements>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DIC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DIC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DIC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DIC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DIC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DIC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DIC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DIC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DIC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DIC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DIC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DIC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FMS">
  <a:themeElements>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DIC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DIC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DIC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DIC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DIC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DIC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DIC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DIC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DIC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DIC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DIC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DIC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DIC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815</TotalTime>
  <Words>4002</Words>
  <Application>Microsoft Macintosh PowerPoint</Application>
  <PresentationFormat>Widescreen</PresentationFormat>
  <Paragraphs>391</Paragraphs>
  <Slides>41</Slides>
  <Notes>40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41</vt:i4>
      </vt:variant>
    </vt:vector>
  </HeadingPairs>
  <TitlesOfParts>
    <vt:vector size="53" baseType="lpstr">
      <vt:lpstr>Arial Unicode MS</vt:lpstr>
      <vt:lpstr>Arial</vt:lpstr>
      <vt:lpstr>Arial Black</vt:lpstr>
      <vt:lpstr>Calibri</vt:lpstr>
      <vt:lpstr>Franklin Gothic Demi</vt:lpstr>
      <vt:lpstr>Helvetica Neue</vt:lpstr>
      <vt:lpstr>Times New Roman</vt:lpstr>
      <vt:lpstr>Wingdings</vt:lpstr>
      <vt:lpstr>FDIC 2</vt:lpstr>
      <vt:lpstr>webinar</vt:lpstr>
      <vt:lpstr>3_FDIC 2</vt:lpstr>
      <vt:lpstr>FMS</vt:lpstr>
      <vt:lpstr>Free Financial Education Resources for Educators &amp; the Use of Technology</vt:lpstr>
      <vt:lpstr>Agenda</vt:lpstr>
      <vt:lpstr>The FDIC</vt:lpstr>
      <vt:lpstr>FDIC’s Money Smart Initiative</vt:lpstr>
      <vt:lpstr>Youth Financial Education</vt:lpstr>
      <vt:lpstr>Goals</vt:lpstr>
      <vt:lpstr>Money Smart for Young People Series</vt:lpstr>
      <vt:lpstr>Series Highlights</vt:lpstr>
      <vt:lpstr>Involves Educators, Students, and Parents/Caregivers</vt:lpstr>
      <vt:lpstr>Grades Pre-K-2</vt:lpstr>
      <vt:lpstr>Grades 3-5</vt:lpstr>
      <vt:lpstr>Grades 6-8</vt:lpstr>
      <vt:lpstr>Grades 9-12</vt:lpstr>
      <vt:lpstr>Grades 9-12 (continued)</vt:lpstr>
      <vt:lpstr>Sample Educator Guide: Lessons at a Glance Section</vt:lpstr>
      <vt:lpstr>Sample Educator Guide: Extended Exploration Section</vt:lpstr>
      <vt:lpstr>Connection to Standards</vt:lpstr>
      <vt:lpstr>Money Smart for Young People Changes</vt:lpstr>
      <vt:lpstr>Money Smart for Young People Changes</vt:lpstr>
      <vt:lpstr>MSYP Web-Based Tools </vt:lpstr>
      <vt:lpstr>Parent/Caregiver Guide </vt:lpstr>
      <vt:lpstr>Sample Parent/Caregiver Guide: Grades 9-12</vt:lpstr>
      <vt:lpstr>Money Smart - A Financial Education Program</vt:lpstr>
      <vt:lpstr>Money Smart for Adults</vt:lpstr>
      <vt:lpstr>Fillable PDF Files</vt:lpstr>
      <vt:lpstr>Train the Trainers</vt:lpstr>
      <vt:lpstr>Money Smart Podcast Network</vt:lpstr>
      <vt:lpstr>CBI</vt:lpstr>
      <vt:lpstr>Benefits of the CBI</vt:lpstr>
      <vt:lpstr>Access</vt:lpstr>
      <vt:lpstr>CBI Structure</vt:lpstr>
      <vt:lpstr>Certificate of Completion</vt:lpstr>
      <vt:lpstr>Coming Soon in 2020</vt:lpstr>
      <vt:lpstr>Coming Soon in 2020</vt:lpstr>
      <vt:lpstr>Coming Soon in 2020</vt:lpstr>
      <vt:lpstr>Coming Soon in 2020</vt:lpstr>
      <vt:lpstr>Money Smart News</vt:lpstr>
      <vt:lpstr>FDIC Consumer News</vt:lpstr>
      <vt:lpstr>Money Smart Alliance</vt:lpstr>
      <vt:lpstr>Questions?</vt:lpstr>
      <vt:lpstr>Contact Information</vt:lpstr>
    </vt:vector>
  </TitlesOfParts>
  <Company>FDIC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 Financial Education Resources for Educators &amp; the use of technology</dc:title>
  <dc:creator>Burroughs, Brittany L.</dc:creator>
  <cp:lastModifiedBy>Associate Staff</cp:lastModifiedBy>
  <cp:revision>30</cp:revision>
  <dcterms:created xsi:type="dcterms:W3CDTF">2019-11-27T14:24:24Z</dcterms:created>
  <dcterms:modified xsi:type="dcterms:W3CDTF">2019-12-06T05:52:19Z</dcterms:modified>
</cp:coreProperties>
</file>